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bookmarkIdSeed="4">
  <p:sldMasterIdLst>
    <p:sldMasterId id="2147483648" r:id="rId1"/>
  </p:sldMasterIdLst>
  <p:notesMasterIdLst>
    <p:notesMasterId r:id="rId39"/>
  </p:notesMasterIdLst>
  <p:sldIdLst>
    <p:sldId id="262" r:id="rId2"/>
    <p:sldId id="264" r:id="rId3"/>
    <p:sldId id="337" r:id="rId4"/>
    <p:sldId id="341" r:id="rId5"/>
    <p:sldId id="298" r:id="rId6"/>
    <p:sldId id="265" r:id="rId7"/>
    <p:sldId id="331" r:id="rId8"/>
    <p:sldId id="304" r:id="rId9"/>
    <p:sldId id="305" r:id="rId10"/>
    <p:sldId id="270" r:id="rId11"/>
    <p:sldId id="309" r:id="rId12"/>
    <p:sldId id="299" r:id="rId13"/>
    <p:sldId id="266" r:id="rId14"/>
    <p:sldId id="321" r:id="rId15"/>
    <p:sldId id="338" r:id="rId16"/>
    <p:sldId id="339" r:id="rId17"/>
    <p:sldId id="271" r:id="rId18"/>
    <p:sldId id="272" r:id="rId19"/>
    <p:sldId id="308" r:id="rId20"/>
    <p:sldId id="274" r:id="rId21"/>
    <p:sldId id="326" r:id="rId22"/>
    <p:sldId id="275" r:id="rId23"/>
    <p:sldId id="334" r:id="rId24"/>
    <p:sldId id="335" r:id="rId25"/>
    <p:sldId id="340" r:id="rId26"/>
    <p:sldId id="277" r:id="rId27"/>
    <p:sldId id="276" r:id="rId28"/>
    <p:sldId id="303" r:id="rId29"/>
    <p:sldId id="333" r:id="rId30"/>
    <p:sldId id="324" r:id="rId31"/>
    <p:sldId id="307" r:id="rId32"/>
    <p:sldId id="323" r:id="rId33"/>
    <p:sldId id="327" r:id="rId34"/>
    <p:sldId id="297" r:id="rId35"/>
    <p:sldId id="292" r:id="rId36"/>
    <p:sldId id="293" r:id="rId37"/>
    <p:sldId id="288" r:id="rId38"/>
  </p:sldIdLst>
  <p:sldSz cx="9144000" cy="6858000" type="screen4x3"/>
  <p:notesSz cx="6797675" cy="9926638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Degitka" initials="D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E7E00"/>
    <a:srgbClr val="D16309"/>
    <a:srgbClr val="E6E6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Střední styl 2 – zvýraznění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68D230F3-CF80-4859-8CE7-A43EE81993B5}" styleName="Světlý styl 1 – zvýraznění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073A0DAA-6AF3-43AB-8588-CEC1D06C72B9}" styleName="Styl Středně sytá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940675A-B579-460E-94D1-54222C63F5DA}" styleName="Bez stylu, mřížka tabulky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1E4AEA4-8DFA-4A89-87EB-49C32662AFE0}" styleName="Střední styl 2 – zvýraznění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16D9F66E-5EB9-4882-86FB-DCBF35E3C3E4}" styleName="Střední styl 4 – zvýraznění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E8B1032C-EA38-4F05-BA0D-38AFFFC7BED3}" styleName="Světlý styl 3 – zvýraznění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8A107856-5554-42FB-B03E-39F5DBC370BA}" styleName="Střední styl 4 – zvýraznění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77" autoAdjust="0"/>
    <p:restoredTop sz="89225" autoAdjust="0"/>
  </p:normalViewPr>
  <p:slideViewPr>
    <p:cSldViewPr>
      <p:cViewPr varScale="1">
        <p:scale>
          <a:sx n="95" d="100"/>
          <a:sy n="95" d="100"/>
        </p:scale>
        <p:origin x="2022" y="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notesMaster" Target="notesMasters/notesMaster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heme" Target="theme/theme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747A906-9F8E-4E06-A140-21E35544BCC7}" type="datetimeFigureOut">
              <a:rPr lang="cs-CZ" smtClean="0"/>
              <a:pPr/>
              <a:t>24.06.2026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242D02D-A30E-4798-B559-4EA2BB304201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452638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242D02D-A30E-4798-B559-4EA2BB304201}" type="slidenum">
              <a:rPr lang="cs-CZ" smtClean="0"/>
              <a:pPr/>
              <a:t>1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21525854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48BE22D-4CE7-9962-3C46-7E995DB654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>
            <a:extLst>
              <a:ext uri="{FF2B5EF4-FFF2-40B4-BE49-F238E27FC236}">
                <a16:creationId xmlns:a16="http://schemas.microsoft.com/office/drawing/2014/main" id="{D350812F-55EE-71E3-01CB-90794249420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>
            <a:extLst>
              <a:ext uri="{FF2B5EF4-FFF2-40B4-BE49-F238E27FC236}">
                <a16:creationId xmlns:a16="http://schemas.microsoft.com/office/drawing/2014/main" id="{A71DCF31-B3AC-4BBC-C34B-9203D5055E4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A951380A-EA1A-B158-268D-AF6FDA17622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242D02D-A30E-4798-B559-4EA2BB304201}" type="slidenum">
              <a:rPr lang="cs-CZ" smtClean="0"/>
              <a:pPr/>
              <a:t>24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3382919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5045C36-35D4-2949-4100-ED9A7A2282F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>
            <a:extLst>
              <a:ext uri="{FF2B5EF4-FFF2-40B4-BE49-F238E27FC236}">
                <a16:creationId xmlns:a16="http://schemas.microsoft.com/office/drawing/2014/main" id="{DC66DA16-5D92-5A55-5ED0-8502D0B37E7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>
            <a:extLst>
              <a:ext uri="{FF2B5EF4-FFF2-40B4-BE49-F238E27FC236}">
                <a16:creationId xmlns:a16="http://schemas.microsoft.com/office/drawing/2014/main" id="{987B898D-B0BE-7BB8-A45B-7CD49B5B114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AC621267-C644-4F58-E8BD-0CA0E76E27C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242D02D-A30E-4798-B559-4EA2BB304201}" type="slidenum">
              <a:rPr lang="cs-CZ" smtClean="0"/>
              <a:pPr/>
              <a:t>29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5985221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242D02D-A30E-4798-B559-4EA2BB304201}" type="slidenum">
              <a:rPr lang="cs-CZ" smtClean="0"/>
              <a:pPr/>
              <a:t>5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1725393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242D02D-A30E-4798-B559-4EA2BB304201}" type="slidenum">
              <a:rPr lang="cs-CZ" smtClean="0"/>
              <a:pPr/>
              <a:t>7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4018236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242D02D-A30E-4798-B559-4EA2BB304201}" type="slidenum">
              <a:rPr lang="cs-CZ" smtClean="0"/>
              <a:pPr/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9936273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242D02D-A30E-4798-B559-4EA2BB304201}" type="slidenum">
              <a:rPr lang="cs-CZ" smtClean="0"/>
              <a:pPr/>
              <a:t>10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179881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242D02D-A30E-4798-B559-4EA2BB304201}" type="slidenum">
              <a:rPr lang="cs-CZ" smtClean="0"/>
              <a:pPr/>
              <a:t>15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1100268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242D02D-A30E-4798-B559-4EA2BB304201}" type="slidenum">
              <a:rPr lang="cs-CZ" smtClean="0"/>
              <a:pPr/>
              <a:t>20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0888276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242D02D-A30E-4798-B559-4EA2BB304201}" type="slidenum">
              <a:rPr lang="cs-CZ" smtClean="0"/>
              <a:pPr/>
              <a:t>22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2382511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8CA6CC2-20DD-1756-D772-CDACDA4966C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>
            <a:extLst>
              <a:ext uri="{FF2B5EF4-FFF2-40B4-BE49-F238E27FC236}">
                <a16:creationId xmlns:a16="http://schemas.microsoft.com/office/drawing/2014/main" id="{252688D4-86D9-9B42-5906-B14E2A48954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>
            <a:extLst>
              <a:ext uri="{FF2B5EF4-FFF2-40B4-BE49-F238E27FC236}">
                <a16:creationId xmlns:a16="http://schemas.microsoft.com/office/drawing/2014/main" id="{5C8EF904-AB14-79B4-EE77-AD706B9C817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AFB86E46-7DC9-7AFA-34EE-B0D29C0B662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242D02D-A30E-4798-B559-4EA2BB304201}" type="slidenum">
              <a:rPr lang="cs-CZ" smtClean="0"/>
              <a:pPr/>
              <a:t>23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07223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lze upravit styl předlohy.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F3F965-1CBF-4CBC-B377-4099E7713C47}" type="datetime1">
              <a:rPr lang="cs-CZ" smtClean="0"/>
              <a:t>24.06.2026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A48C47-ACAC-45A7-A46E-619C404E4F60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C45850-EF54-402D-8A59-EF18AFC04048}" type="datetime1">
              <a:rPr lang="cs-CZ" smtClean="0"/>
              <a:t>24.06.2026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44B859-B733-4F40-B55D-EEE941A45FEA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B91B61-2A91-4769-A8BF-8995D73B8B54}" type="datetime1">
              <a:rPr lang="cs-CZ" smtClean="0"/>
              <a:t>24.06.2026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6A17C1-C0E9-49E8-B03B-FD272C969888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580D05-88C4-47E6-BAEA-5ECEC37B51FD}" type="datetime1">
              <a:rPr lang="cs-CZ" smtClean="0"/>
              <a:t>24.06.2026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8BCEC4-EE4A-4166-B178-1ABEBC08E1C6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1666D0-0CA2-4F63-9AD7-40DA5073E22C}" type="datetime1">
              <a:rPr lang="cs-CZ" smtClean="0"/>
              <a:t>24.06.2026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79F818-F812-4DF5-B32E-884906C3A69F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B4FF96-E073-4E15-BC22-8806F66E4F03}" type="datetime1">
              <a:rPr lang="cs-CZ" smtClean="0"/>
              <a:t>24.06.2026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5A6770-E1B5-4C0C-B275-9E88F4927A28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301ADF-BBE5-42A6-85DC-9866349A1C8D}" type="datetime1">
              <a:rPr lang="cs-CZ" smtClean="0"/>
              <a:t>24.06.2026</a:t>
            </a:fld>
            <a:endParaRPr lang="cs-CZ"/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09F351-0423-4DD5-B88B-91545C87F441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72A81C-87C6-433C-B5E1-606E94F2A0BA}" type="datetime1">
              <a:rPr lang="cs-CZ" smtClean="0"/>
              <a:t>24.06.2026</a:t>
            </a:fld>
            <a:endParaRPr lang="cs-CZ"/>
          </a:p>
        </p:txBody>
      </p:sp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F30191-BDDE-40C8-B1CC-9E133454D040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360485-0155-489C-B7C2-46FA30544C06}" type="datetime1">
              <a:rPr lang="cs-CZ" smtClean="0"/>
              <a:t>24.06.2026</a:t>
            </a:fld>
            <a:endParaRPr lang="cs-CZ"/>
          </a:p>
        </p:txBody>
      </p:sp>
      <p:sp>
        <p:nvSpPr>
          <p:cNvPr id="3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5DBD75-6C57-4C28-A6D5-A63AC94A3811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1981D0-17AF-4EDF-8005-9E2F7D9BED28}" type="datetime1">
              <a:rPr lang="cs-CZ" smtClean="0"/>
              <a:t>24.06.2026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29515C-A1FE-4A59-BD8B-00322BAD4220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5B78CE-504E-4A47-8C0E-CF90A44096BB}" type="datetime1">
              <a:rPr lang="cs-CZ" smtClean="0"/>
              <a:t>24.06.2026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5E1C15-0F15-453C-91C9-2D57F5E37299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Zástupný symbol pro nadpis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/>
              <a:t>Kliknutím lze upravit styl.</a:t>
            </a:r>
          </a:p>
        </p:txBody>
      </p:sp>
      <p:sp>
        <p:nvSpPr>
          <p:cNvPr id="1027" name="Zástupný symbol pro text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E882BD6F-1DE0-47E7-BF93-CC5A2CA3D1F0}" type="datetime1">
              <a:rPr lang="cs-CZ" smtClean="0"/>
              <a:t>24.06.2026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0455FFBC-BEFB-4243-A055-E4D9DC1AF296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/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szif.gov.cz/cs/szp23-leader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1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s://www.szif.cz/cs/szp23-info" TargetMode="Externa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7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s://mas.orlicko.cz/src/Frontend/Files/FileExtend/source/505_7-seznam-dokumentace-k-primemu-nakupu-od-5-kola-prijmu-zadost.pdf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s://mas.orlicko.cz/src/Frontend/Files/FileExtend/source/470_pravidla-pro-konecne-zadatele-verze-8.3.2025.pdf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s://mas.orlicko.cz/src/Frontend/Files/FileExtend/source/506_hlaseni-o-zmenach-k-zadosti-o-dotaci.pdf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s://mas.orlicko.cz/src/Frontend/Files/FileExtend/source/482_formular-pro-propagaci-mas-nad-ramec-povinne-publicity.docx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hyperlink" Target="https://mas.orlicko.cz/dotace/kdy-a-jak-zadat-vyzvy/4-vyzva-sp-szp-myslivecke-spolky" TargetMode="Externa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1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s://szif.gov.cz/cs/szp23-info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5" Type="http://schemas.openxmlformats.org/officeDocument/2006/relationships/image" Target="../media/image6.svg"/><Relationship Id="rId4" Type="http://schemas.openxmlformats.org/officeDocument/2006/relationships/image" Target="../media/image5.png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s://publicita.dotaceeu.cz/gen/krok1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.xml"/><Relationship Id="rId4" Type="http://schemas.openxmlformats.org/officeDocument/2006/relationships/image" Target="../media/image3.png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hyperlink" Target="https://mas.orlicko.cz/dotace/kdy-a-jak-zadat-vyzvy/4-vyzva-sp-szp-myslivecke-spolky" TargetMode="External"/><Relationship Id="rId7" Type="http://schemas.openxmlformats.org/officeDocument/2006/relationships/image" Target="../media/image3.png"/><Relationship Id="rId2" Type="http://schemas.openxmlformats.org/officeDocument/2006/relationships/hyperlink" Target="https://mas.orlicko.cz/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png"/><Relationship Id="rId5" Type="http://schemas.openxmlformats.org/officeDocument/2006/relationships/image" Target="../media/image1.jpeg"/><Relationship Id="rId4" Type="http://schemas.openxmlformats.org/officeDocument/2006/relationships/hyperlink" Target="https://www.szif.cz/irj/portal/pf/pf-uvod" TargetMode="Externa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hyperlink" Target="mailto:a.brozkova@mas.orlicko.cz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hyperlink" Target="http://mas.orlicko.cz/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s://szif.gov.cz/cs/CmDocument?rid=%2Fapa_anon%2Fcs%2Fdokumenty_ke_stazeni%2Fpf%2Fnastaveni_emailu%2F1525855933651.pdf&amp;csrt=16601285256733480977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mas.orlicko.cz/src/Frontend/Files/FileExtend/source/503_1753791123.pdf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5" Type="http://schemas.openxmlformats.org/officeDocument/2006/relationships/image" Target="../media/image1.jpeg"/><Relationship Id="rId4" Type="http://schemas.openxmlformats.org/officeDocument/2006/relationships/hyperlink" Target="mailto:a.brozkova@mas.orlicko.cz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Text Box 8"/>
          <p:cNvSpPr txBox="1">
            <a:spLocks noChangeArrowheads="1"/>
          </p:cNvSpPr>
          <p:nvPr/>
        </p:nvSpPr>
        <p:spPr bwMode="auto">
          <a:xfrm>
            <a:off x="467544" y="1274575"/>
            <a:ext cx="7920880" cy="4555094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cs-CZ" altLang="cs-CZ" sz="3600" b="1" u="sng" dirty="0">
                <a:solidFill>
                  <a:schemeClr val="accent6">
                    <a:lumMod val="75000"/>
                  </a:schemeClr>
                </a:solidFill>
              </a:rPr>
              <a:t>SEMINÁŘ PRO PODPOŘENÉ ŽADATELE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cs-CZ" altLang="cs-CZ" sz="2400" b="1" dirty="0">
              <a:solidFill>
                <a:schemeClr val="accent6">
                  <a:lumMod val="75000"/>
                </a:schemeClr>
              </a:solidFill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cs-CZ" altLang="cs-CZ" sz="2800" b="1" u="sng" dirty="0">
                <a:solidFill>
                  <a:schemeClr val="accent6">
                    <a:lumMod val="75000"/>
                  </a:schemeClr>
                </a:solidFill>
              </a:rPr>
              <a:t>4. Výzva SP SZP 2021 -2027, intervence 52.77</a:t>
            </a:r>
          </a:p>
          <a:p>
            <a:pPr>
              <a:spcBef>
                <a:spcPct val="50000"/>
              </a:spcBef>
            </a:pPr>
            <a:endParaRPr lang="cs-CZ" altLang="cs-CZ" sz="800" b="1" dirty="0">
              <a:solidFill>
                <a:srgbClr val="CC6600"/>
              </a:solidFill>
              <a:latin typeface="Arial Black" pitchFamily="34" charset="0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cs-CZ" sz="2000" b="1" dirty="0"/>
              <a:t> </a:t>
            </a:r>
            <a:r>
              <a:rPr lang="cs-CZ" altLang="cs-CZ" sz="2000" b="1" dirty="0"/>
              <a:t>FICHE 5 – Základní služby a obnova obcí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cs-CZ" altLang="cs-CZ" sz="3200" b="1" dirty="0"/>
              <a:t>„Podpora mysliveckých spolků“</a:t>
            </a:r>
          </a:p>
          <a:p>
            <a:pPr algn="ctr">
              <a:spcBef>
                <a:spcPct val="50000"/>
              </a:spcBef>
            </a:pPr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spcBef>
                <a:spcPct val="50000"/>
              </a:spcBef>
            </a:pP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zasedací místnost MAS ORLICKO, z. s., Zemědělská 1004, Žamberk </a:t>
            </a:r>
          </a:p>
          <a:p>
            <a:pPr algn="ctr">
              <a:spcBef>
                <a:spcPct val="50000"/>
              </a:spcBef>
            </a:pP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24. 6. 2026, 14:00 – 16:00 hod</a:t>
            </a:r>
            <a:endParaRPr lang="cs-CZ" altLang="cs-CZ" sz="800" b="1" dirty="0">
              <a:solidFill>
                <a:srgbClr val="CC6600"/>
              </a:solidFill>
              <a:latin typeface="Arial Black" pitchFamily="34" charset="0"/>
            </a:endParaRPr>
          </a:p>
          <a:p>
            <a:pPr>
              <a:spcBef>
                <a:spcPct val="50000"/>
              </a:spcBef>
            </a:pPr>
            <a:endParaRPr lang="cs-CZ" altLang="cs-CZ" sz="800" b="1" dirty="0">
              <a:solidFill>
                <a:srgbClr val="CC6600"/>
              </a:solidFill>
              <a:latin typeface="Arial Black" pitchFamily="34" charset="0"/>
            </a:endParaRPr>
          </a:p>
        </p:txBody>
      </p:sp>
      <p:pic>
        <p:nvPicPr>
          <p:cNvPr id="3" name="Obrázek 2" descr="Obsah obrázku mapa, text&#10;&#10;Popis vygenerován s vysokou mírou spolehlivosti">
            <a:extLst>
              <a:ext uri="{FF2B5EF4-FFF2-40B4-BE49-F238E27FC236}">
                <a16:creationId xmlns:a16="http://schemas.microsoft.com/office/drawing/2014/main" id="{53203963-9BD8-4812-8BEC-9B581F51077B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996739"/>
          </a:xfrm>
          <a:prstGeom prst="rect">
            <a:avLst/>
          </a:prstGeom>
        </p:spPr>
      </p:pic>
      <p:pic>
        <p:nvPicPr>
          <p:cNvPr id="4" name="Obrázek 3">
            <a:extLst>
              <a:ext uri="{FF2B5EF4-FFF2-40B4-BE49-F238E27FC236}">
                <a16:creationId xmlns:a16="http://schemas.microsoft.com/office/drawing/2014/main" id="{C7990BE4-AB19-C191-C249-B05E9211BC6A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80312" y="6107505"/>
            <a:ext cx="823541" cy="465518"/>
          </a:xfrm>
          <a:prstGeom prst="rect">
            <a:avLst/>
          </a:prstGeom>
        </p:spPr>
      </p:pic>
      <p:pic>
        <p:nvPicPr>
          <p:cNvPr id="7" name="Obrázek 6" descr="Obsah obrázku text, kruh, mapa&#10;&#10;Obsah generovaný pomocí AI může být nesprávný.">
            <a:extLst>
              <a:ext uri="{FF2B5EF4-FFF2-40B4-BE49-F238E27FC236}">
                <a16:creationId xmlns:a16="http://schemas.microsoft.com/office/drawing/2014/main" id="{0E5DACAF-2261-D9DF-CC8D-89402CDC7EA0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83772" y="20283"/>
            <a:ext cx="1329223" cy="1329223"/>
          </a:xfrm>
          <a:prstGeom prst="rect">
            <a:avLst/>
          </a:prstGeom>
        </p:spPr>
      </p:pic>
      <p:pic>
        <p:nvPicPr>
          <p:cNvPr id="11" name="Obrázek 10" descr="Obsah obrázku text, Písmo, snímek obrazovky, Elektricky modrá&#10;&#10;Obsah generovaný pomocí AI může být nesprávný.">
            <a:extLst>
              <a:ext uri="{FF2B5EF4-FFF2-40B4-BE49-F238E27FC236}">
                <a16:creationId xmlns:a16="http://schemas.microsoft.com/office/drawing/2014/main" id="{9F8E6337-3EBA-6B54-9C68-BD1351EBEFC5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59" y="5765958"/>
            <a:ext cx="4824537" cy="1065344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8"/>
          <p:cNvSpPr txBox="1">
            <a:spLocks noChangeArrowheads="1"/>
          </p:cNvSpPr>
          <p:nvPr/>
        </p:nvSpPr>
        <p:spPr bwMode="auto">
          <a:xfrm>
            <a:off x="179512" y="1369789"/>
            <a:ext cx="8280920" cy="410061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cs-CZ" sz="2400" b="1" u="sng" dirty="0">
                <a:solidFill>
                  <a:schemeClr val="accent6">
                    <a:lumMod val="75000"/>
                  </a:schemeClr>
                </a:solidFill>
              </a:rPr>
              <a:t>Kontrola přijatelnosti, administrativní kontrola SZIF</a:t>
            </a:r>
          </a:p>
          <a:p>
            <a:endParaRPr lang="cs-CZ" sz="800" b="1" u="sng" dirty="0">
              <a:solidFill>
                <a:schemeClr val="accent6">
                  <a:lumMod val="75000"/>
                </a:schemeClr>
              </a:solidFill>
            </a:endParaRPr>
          </a:p>
          <a:p>
            <a:pPr>
              <a:lnSpc>
                <a:spcPct val="150000"/>
              </a:lnSpc>
            </a:pPr>
            <a:endParaRPr lang="cs-CZ" sz="800" dirty="0"/>
          </a:p>
          <a:p>
            <a:pPr marL="285750" lvl="0" indent="-285750">
              <a:lnSpc>
                <a:spcPct val="11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b="0" i="0" dirty="0">
                <a:solidFill>
                  <a:srgbClr val="333333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SZIF provede schválení doporučených žádostí, které prošly administrativní kontrolou, kontrolou přijatelnosti a hodnocením projektu s kladným výsledkem a odpovídajícím bodovým hodnocením žádosti pro její schválení</a:t>
            </a:r>
            <a:r>
              <a:rPr lang="cs-CZ" dirty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zveřejněno </a:t>
            </a:r>
            <a:r>
              <a:rPr lang="cs-CZ" dirty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zde</a:t>
            </a:r>
            <a:endParaRPr lang="cs-CZ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lvl="0" indent="-285750">
              <a:lnSpc>
                <a:spcPct val="11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cs-CZ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lvl="0" indent="-285750">
              <a:lnSpc>
                <a:spcPct val="11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dirty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</a:t>
            </a:r>
            <a:r>
              <a:rPr lang="cs-CZ" b="0" i="0" dirty="0">
                <a:solidFill>
                  <a:srgbClr val="333333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případě </a:t>
            </a:r>
            <a:r>
              <a:rPr lang="cs-CZ" i="0" dirty="0">
                <a:solidFill>
                  <a:srgbClr val="333333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schválení žádosti o dotaci </a:t>
            </a:r>
            <a:r>
              <a:rPr lang="cs-CZ" b="0" i="0" dirty="0">
                <a:solidFill>
                  <a:srgbClr val="333333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je žadatel vyzván k podpisu </a:t>
            </a:r>
            <a:r>
              <a:rPr lang="cs-CZ" b="1" i="0" u="sng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Dohody o poskytnutí dotace</a:t>
            </a:r>
          </a:p>
          <a:p>
            <a:pPr marL="285750" lvl="0" indent="-285750">
              <a:lnSpc>
                <a:spcPct val="11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cs-CZ" b="0" i="0" dirty="0"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lvl="0" indent="-285750">
              <a:lnSpc>
                <a:spcPct val="11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dirty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lang="cs-CZ" b="0" i="0" dirty="0">
                <a:solidFill>
                  <a:srgbClr val="333333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b="1" i="0" dirty="0">
                <a:solidFill>
                  <a:srgbClr val="333333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neschválení žádosti o dotaci </a:t>
            </a:r>
            <a:r>
              <a:rPr lang="cs-CZ" b="0" i="0" dirty="0">
                <a:solidFill>
                  <a:srgbClr val="333333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je žadatel informován prostřednictvím datové schránky/Portálu farmáře</a:t>
            </a:r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Obrázek 3" descr="Obsah obrázku mapa, text&#10;&#10;Popis vygenerován s vysokou mírou spolehlivosti">
            <a:extLst>
              <a:ext uri="{FF2B5EF4-FFF2-40B4-BE49-F238E27FC236}">
                <a16:creationId xmlns:a16="http://schemas.microsoft.com/office/drawing/2014/main" id="{B267656F-A716-49BB-8752-EA853C537E09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996739"/>
          </a:xfrm>
          <a:prstGeom prst="rect">
            <a:avLst/>
          </a:prstGeom>
        </p:spPr>
      </p:pic>
      <p:pic>
        <p:nvPicPr>
          <p:cNvPr id="2" name="Obrázek 1" descr="Obsah obrázku text, kruh, mapa&#10;&#10;Obsah generovaný pomocí AI může být nesprávný.">
            <a:extLst>
              <a:ext uri="{FF2B5EF4-FFF2-40B4-BE49-F238E27FC236}">
                <a16:creationId xmlns:a16="http://schemas.microsoft.com/office/drawing/2014/main" id="{463AD3DA-38CB-A427-6A5B-E360430C0F57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83772" y="20283"/>
            <a:ext cx="1329223" cy="13292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936157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8"/>
          <p:cNvSpPr txBox="1">
            <a:spLocks noChangeArrowheads="1"/>
          </p:cNvSpPr>
          <p:nvPr/>
        </p:nvSpPr>
        <p:spPr bwMode="auto">
          <a:xfrm>
            <a:off x="251520" y="1268760"/>
            <a:ext cx="8424936" cy="515525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Aft>
                <a:spcPts val="1800"/>
              </a:spcAft>
            </a:pPr>
            <a:r>
              <a:rPr lang="cs-CZ" sz="2400" b="1" u="sng" dirty="0">
                <a:solidFill>
                  <a:schemeClr val="accent6">
                    <a:lumMod val="75000"/>
                  </a:schemeClr>
                </a:solidFill>
              </a:rPr>
              <a:t>Podpis Dohody o poskytnutí dotace</a:t>
            </a:r>
            <a:endParaRPr lang="cs-CZ" sz="800" dirty="0"/>
          </a:p>
          <a:p>
            <a:pPr lvl="0">
              <a:spcAft>
                <a:spcPts val="0"/>
              </a:spcAft>
            </a:pPr>
            <a:r>
              <a:rPr lang="cs-CZ" b="0" i="0" dirty="0">
                <a:solidFill>
                  <a:srgbClr val="333333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Povinnost podepsat </a:t>
            </a:r>
            <a:r>
              <a:rPr lang="cs-CZ" b="1" i="0" u="sng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ve lhůtě</a:t>
            </a:r>
            <a:r>
              <a:rPr lang="cs-CZ" b="1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b="0" i="0" dirty="0">
                <a:solidFill>
                  <a:srgbClr val="333333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stanovené zvacím dopisem</a:t>
            </a:r>
          </a:p>
          <a:p>
            <a:pPr lvl="0">
              <a:spcAft>
                <a:spcPts val="0"/>
              </a:spcAft>
            </a:pPr>
            <a:endParaRPr lang="cs-CZ" b="0" i="0" dirty="0"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spcAft>
                <a:spcPts val="600"/>
              </a:spcAft>
            </a:pPr>
            <a:r>
              <a:rPr lang="cs-CZ" b="1" i="0" u="sng" dirty="0">
                <a:solidFill>
                  <a:srgbClr val="333333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Možnosti podpisu</a:t>
            </a:r>
            <a:r>
              <a:rPr lang="cs-CZ" b="1" i="0" dirty="0">
                <a:solidFill>
                  <a:srgbClr val="333333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</a:p>
          <a:p>
            <a:pPr marL="285750" lvl="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b="1" dirty="0"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lang="cs-CZ" b="1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lektronickým podpisem </a:t>
            </a:r>
            <a:r>
              <a:rPr lang="cs-CZ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a následným odesláním prostřednictvím Portálu farmáře</a:t>
            </a:r>
          </a:p>
          <a:p>
            <a:pPr marL="285750" lvl="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b="1" dirty="0"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lang="cs-CZ" b="1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sobně</a:t>
            </a:r>
            <a:r>
              <a:rPr lang="cs-CZ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nebo prostřednictvím </a:t>
            </a:r>
            <a:r>
              <a:rPr lang="cs-CZ" b="1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zmocněného zástupce</a:t>
            </a:r>
            <a:r>
              <a:rPr lang="cs-CZ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/zástupců na příslušném RO SZIF</a:t>
            </a:r>
          </a:p>
          <a:p>
            <a:pPr marL="285750" lvl="0" indent="-28575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cs-CZ" b="1" dirty="0">
                <a:latin typeface="Arial" panose="020B0604020202020204" pitchFamily="34" charset="0"/>
                <a:cs typeface="Arial" panose="020B0604020202020204" pitchFamily="34" charset="0"/>
              </a:rPr>
              <a:t>ú</a:t>
            </a:r>
            <a:r>
              <a:rPr lang="cs-CZ" b="1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ředně ověřeným podpisem </a:t>
            </a:r>
            <a:r>
              <a:rPr lang="cs-CZ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a následným </a:t>
            </a:r>
            <a:r>
              <a:rPr lang="cs-CZ" b="1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doručením na adresu RO SZIF Hradec Králové</a:t>
            </a:r>
            <a:endParaRPr lang="cs-CZ" b="0" i="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lvl="0" indent="-285750"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cs-CZ" b="0" i="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spcAft>
                <a:spcPts val="600"/>
              </a:spcAft>
            </a:pPr>
            <a:r>
              <a:rPr lang="cs-CZ" b="1" u="sng" dirty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Doložení povinných příloh k podpisu Dohody:</a:t>
            </a:r>
          </a:p>
          <a:p>
            <a:pPr marL="285750" lvl="0" indent="-28575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cs-CZ" dirty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čestné prohlášení k de minimis – prostřednictvím PF (formulář v sekci „průřezové přílohy“)</a:t>
            </a:r>
          </a:p>
          <a:p>
            <a:pPr marL="285750" lvl="0" indent="-285750"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cs-CZ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spcAft>
                <a:spcPts val="600"/>
              </a:spcAft>
            </a:pPr>
            <a:r>
              <a:rPr lang="cs-CZ" b="1" u="sng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Nedodržení lhůty k podpisu Dohody  =  </a:t>
            </a:r>
            <a:r>
              <a:rPr lang="cs-CZ" b="1" u="sng" dirty="0">
                <a:solidFill>
                  <a:schemeClr val="accent6">
                    <a:lumMod val="75000"/>
                  </a:schemeClr>
                </a:solidFill>
              </a:rPr>
              <a:t>ukončení Žádosti </a:t>
            </a:r>
            <a:endParaRPr lang="cs-CZ" sz="1600" u="sng" dirty="0">
              <a:solidFill>
                <a:schemeClr val="accent6">
                  <a:lumMod val="75000"/>
                </a:schemeClr>
              </a:solidFill>
            </a:endParaRPr>
          </a:p>
        </p:txBody>
      </p:sp>
      <p:pic>
        <p:nvPicPr>
          <p:cNvPr id="4" name="Obrázek 3" descr="Obsah obrázku mapa, text&#10;&#10;Popis vygenerován s vysokou mírou spolehlivosti">
            <a:extLst>
              <a:ext uri="{FF2B5EF4-FFF2-40B4-BE49-F238E27FC236}">
                <a16:creationId xmlns:a16="http://schemas.microsoft.com/office/drawing/2014/main" id="{B267656F-A716-49BB-8752-EA853C537E0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996739"/>
          </a:xfrm>
          <a:prstGeom prst="rect">
            <a:avLst/>
          </a:prstGeom>
        </p:spPr>
      </p:pic>
      <p:pic>
        <p:nvPicPr>
          <p:cNvPr id="2" name="Obrázek 1" descr="Obsah obrázku text, kruh, mapa&#10;&#10;Obsah generovaný pomocí AI může být nesprávný.">
            <a:extLst>
              <a:ext uri="{FF2B5EF4-FFF2-40B4-BE49-F238E27FC236}">
                <a16:creationId xmlns:a16="http://schemas.microsoft.com/office/drawing/2014/main" id="{3424B8F1-071E-BE4B-31D7-2DA9BB22D5F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83772" y="20283"/>
            <a:ext cx="1329223" cy="13292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609454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8"/>
          <p:cNvSpPr txBox="1">
            <a:spLocks noChangeArrowheads="1"/>
          </p:cNvSpPr>
          <p:nvPr/>
        </p:nvSpPr>
        <p:spPr bwMode="auto">
          <a:xfrm>
            <a:off x="179512" y="1387514"/>
            <a:ext cx="8460432" cy="515525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lvl="0">
              <a:spcAft>
                <a:spcPts val="1200"/>
              </a:spcAft>
            </a:pPr>
            <a:r>
              <a:rPr lang="cs-CZ" sz="2400" b="1" u="sng" dirty="0">
                <a:solidFill>
                  <a:schemeClr val="accent6">
                    <a:lumMod val="75000"/>
                  </a:schemeClr>
                </a:solidFill>
              </a:rPr>
              <a:t>Rozdělení zakázek dle Příručky pro zadávání veřejných zakázek na projekty SP SZP na období 2023 – 2027 (verze 2</a:t>
            </a:r>
            <a:r>
              <a:rPr lang="cs-CZ" b="1" u="sng" dirty="0">
                <a:solidFill>
                  <a:schemeClr val="accent6">
                    <a:lumMod val="75000"/>
                  </a:schemeClr>
                </a:solidFill>
              </a:rPr>
              <a:t>)</a:t>
            </a:r>
          </a:p>
          <a:p>
            <a:pPr marL="2873375" lvl="0" indent="-2873375">
              <a:spcAft>
                <a:spcPts val="1200"/>
              </a:spcAft>
            </a:pPr>
            <a:r>
              <a:rPr lang="cs-CZ" sz="1600" b="1" u="sng" dirty="0"/>
              <a:t>Dokumentace na webu SZIF: </a:t>
            </a:r>
            <a:r>
              <a:rPr lang="cs-CZ" sz="1600" dirty="0">
                <a:hlinkClick r:id="rId2"/>
              </a:rPr>
              <a:t>Obecné informace - Státní zemědělský intervenční fond (szif.cz)</a:t>
            </a:r>
            <a:r>
              <a:rPr lang="cs-CZ" sz="1600" dirty="0"/>
              <a:t>  – veřejné zakázky</a:t>
            </a:r>
            <a:endParaRPr lang="cs-CZ" sz="1600" b="1" u="sng" dirty="0">
              <a:solidFill>
                <a:srgbClr val="FE7E00"/>
              </a:solidFill>
            </a:endParaRPr>
          </a:p>
          <a:p>
            <a:pPr lvl="0">
              <a:spcAft>
                <a:spcPts val="600"/>
              </a:spcAft>
            </a:pPr>
            <a:endParaRPr lang="cs-CZ" sz="1600" b="1" u="sng" dirty="0"/>
          </a:p>
          <a:p>
            <a:pPr lvl="0">
              <a:spcAft>
                <a:spcPts val="600"/>
              </a:spcAft>
            </a:pPr>
            <a:r>
              <a:rPr lang="cs-CZ" sz="1600" b="1" u="sng" dirty="0"/>
              <a:t>REŽIM ZAKÁZKY NA DODÁVKY A SLUŽBY DLE PŘEDPOKLÁDANÉ HODNOTY:</a:t>
            </a:r>
            <a:endParaRPr lang="en-US" sz="1600" b="1" u="sng" dirty="0"/>
          </a:p>
          <a:p>
            <a:pPr marL="432000" indent="-284400" algn="just">
              <a:spcAft>
                <a:spcPts val="600"/>
              </a:spcAft>
              <a:buFont typeface="Wingdings" panose="05000000000000000000" pitchFamily="2" charset="2"/>
              <a:buChar char="Ø"/>
            </a:pPr>
            <a:endParaRPr lang="cs-CZ" sz="1600" b="1" u="sng" dirty="0">
              <a:solidFill>
                <a:srgbClr val="D16309"/>
              </a:solidFill>
            </a:endParaRPr>
          </a:p>
          <a:p>
            <a:pPr marL="432000" indent="-284400" algn="just">
              <a:spcAft>
                <a:spcPts val="600"/>
              </a:spcAft>
              <a:buFont typeface="Wingdings" panose="05000000000000000000" pitchFamily="2" charset="2"/>
              <a:buChar char="Ø"/>
            </a:pPr>
            <a:endParaRPr lang="cs-CZ" sz="1600" b="1" u="sng" dirty="0">
              <a:solidFill>
                <a:srgbClr val="D16309"/>
              </a:solidFill>
            </a:endParaRPr>
          </a:p>
          <a:p>
            <a:pPr marL="432000" indent="-284400" algn="just">
              <a:spcAft>
                <a:spcPts val="600"/>
              </a:spcAft>
              <a:buFont typeface="Wingdings" panose="05000000000000000000" pitchFamily="2" charset="2"/>
              <a:buChar char="Ø"/>
            </a:pPr>
            <a:endParaRPr lang="cs-CZ" sz="1600" b="1" u="sng" dirty="0">
              <a:solidFill>
                <a:srgbClr val="D16309"/>
              </a:solidFill>
            </a:endParaRPr>
          </a:p>
          <a:p>
            <a:pPr marL="432000" indent="-284400" algn="just">
              <a:spcAft>
                <a:spcPts val="600"/>
              </a:spcAft>
              <a:buFont typeface="Wingdings" panose="05000000000000000000" pitchFamily="2" charset="2"/>
              <a:buChar char="Ø"/>
            </a:pPr>
            <a:endParaRPr lang="cs-CZ" sz="1600" b="1" u="sng" dirty="0">
              <a:solidFill>
                <a:srgbClr val="D16309"/>
              </a:solidFill>
            </a:endParaRPr>
          </a:p>
          <a:p>
            <a:pPr marL="432000" indent="-284400" algn="just">
              <a:spcAft>
                <a:spcPts val="600"/>
              </a:spcAft>
              <a:buFont typeface="Wingdings" panose="05000000000000000000" pitchFamily="2" charset="2"/>
              <a:buChar char="Ø"/>
            </a:pPr>
            <a:endParaRPr lang="cs-CZ" sz="1600" b="1" u="sng" dirty="0">
              <a:solidFill>
                <a:srgbClr val="D16309"/>
              </a:solidFill>
            </a:endParaRPr>
          </a:p>
          <a:p>
            <a:pPr marL="432000" indent="-284400" algn="just">
              <a:spcAft>
                <a:spcPts val="600"/>
              </a:spcAft>
              <a:buFont typeface="Wingdings" panose="05000000000000000000" pitchFamily="2" charset="2"/>
              <a:buChar char="Ø"/>
            </a:pPr>
            <a:endParaRPr lang="cs-CZ" sz="1600" b="1" u="sng" dirty="0">
              <a:solidFill>
                <a:srgbClr val="D16309"/>
              </a:solidFill>
            </a:endParaRPr>
          </a:p>
          <a:p>
            <a:pPr marL="432000" indent="-284400" algn="just">
              <a:spcAft>
                <a:spcPts val="600"/>
              </a:spcAft>
              <a:buFont typeface="Wingdings" panose="05000000000000000000" pitchFamily="2" charset="2"/>
              <a:buChar char="Ø"/>
            </a:pPr>
            <a:endParaRPr lang="cs-CZ" sz="1600" b="1" u="sng" dirty="0">
              <a:solidFill>
                <a:srgbClr val="D16309"/>
              </a:solidFill>
            </a:endParaRPr>
          </a:p>
          <a:p>
            <a:pPr marL="147600" algn="just">
              <a:spcAft>
                <a:spcPts val="600"/>
              </a:spcAft>
            </a:pPr>
            <a:endParaRPr lang="cs-CZ" sz="1600" b="1" u="sng" dirty="0">
              <a:solidFill>
                <a:srgbClr val="D16309"/>
              </a:solidFill>
            </a:endParaRPr>
          </a:p>
        </p:txBody>
      </p:sp>
      <p:pic>
        <p:nvPicPr>
          <p:cNvPr id="4" name="Obrázek 3" descr="Obsah obrázku mapa, text&#10;&#10;Popis vygenerován s vysokou mírou spolehlivosti">
            <a:extLst>
              <a:ext uri="{FF2B5EF4-FFF2-40B4-BE49-F238E27FC236}">
                <a16:creationId xmlns:a16="http://schemas.microsoft.com/office/drawing/2014/main" id="{B267656F-A716-49BB-8752-EA853C537E09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996739"/>
          </a:xfrm>
          <a:prstGeom prst="rect">
            <a:avLst/>
          </a:prstGeom>
        </p:spPr>
      </p:pic>
      <p:pic>
        <p:nvPicPr>
          <p:cNvPr id="5" name="Obrázek 4">
            <a:extLst>
              <a:ext uri="{FF2B5EF4-FFF2-40B4-BE49-F238E27FC236}">
                <a16:creationId xmlns:a16="http://schemas.microsoft.com/office/drawing/2014/main" id="{0554B5CC-8898-F41C-9120-F20E469D45C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4149080"/>
            <a:ext cx="8460432" cy="1728916"/>
          </a:xfrm>
          <a:prstGeom prst="rect">
            <a:avLst/>
          </a:prstGeom>
        </p:spPr>
      </p:pic>
      <p:pic>
        <p:nvPicPr>
          <p:cNvPr id="2" name="Obrázek 1" descr="Obsah obrázku text, kruh, mapa&#10;&#10;Obsah generovaný pomocí AI může být nesprávný.">
            <a:extLst>
              <a:ext uri="{FF2B5EF4-FFF2-40B4-BE49-F238E27FC236}">
                <a16:creationId xmlns:a16="http://schemas.microsoft.com/office/drawing/2014/main" id="{253C89BC-6A64-C0A5-53FC-F2BAE53D1642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83772" y="20283"/>
            <a:ext cx="1329223" cy="13292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480134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8"/>
          <p:cNvSpPr txBox="1">
            <a:spLocks noChangeArrowheads="1"/>
          </p:cNvSpPr>
          <p:nvPr/>
        </p:nvSpPr>
        <p:spPr bwMode="auto">
          <a:xfrm>
            <a:off x="179512" y="1131448"/>
            <a:ext cx="8496944" cy="555536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42900" indent="-342900">
              <a:spcBef>
                <a:spcPct val="20000"/>
              </a:spcBef>
              <a:spcAft>
                <a:spcPts val="1800"/>
              </a:spcAft>
            </a:pPr>
            <a:r>
              <a:rPr lang="cs-CZ" sz="2400" b="1" u="sng" dirty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Přímý nákup</a:t>
            </a:r>
            <a:endParaRPr lang="cs-CZ" sz="800" b="1" u="sng" dirty="0">
              <a:solidFill>
                <a:schemeClr val="accent6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spcBef>
                <a:spcPct val="20000"/>
              </a:spcBef>
              <a:spcAft>
                <a:spcPts val="1800"/>
              </a:spcAft>
            </a:pPr>
            <a:r>
              <a:rPr lang="cs-CZ" b="1" u="sng" dirty="0">
                <a:solidFill>
                  <a:schemeClr val="accent6">
                    <a:lumMod val="75000"/>
                  </a:schemeClr>
                </a:solidFill>
              </a:rPr>
              <a:t>Pořizovací hodnota</a:t>
            </a:r>
            <a:r>
              <a:rPr lang="cs-CZ" sz="1800" b="1" u="sng" dirty="0">
                <a:solidFill>
                  <a:schemeClr val="accent6">
                    <a:lumMod val="75000"/>
                  </a:schemeClr>
                </a:solidFill>
              </a:rPr>
              <a:t> nižší nebo rovno 750.000</a:t>
            </a:r>
            <a:r>
              <a:rPr lang="cs-CZ" b="1" u="sng" dirty="0">
                <a:solidFill>
                  <a:schemeClr val="accent6">
                    <a:lumMod val="75000"/>
                  </a:schemeClr>
                </a:solidFill>
              </a:rPr>
              <a:t> Kč bez DPH na dodávky</a:t>
            </a:r>
            <a:r>
              <a:rPr lang="cs-CZ" b="1" u="sng" dirty="0"/>
              <a:t>/ služby/ stavební práce</a:t>
            </a:r>
            <a:endParaRPr lang="cs-CZ" sz="1800" b="1" u="sng" dirty="0"/>
          </a:p>
          <a:p>
            <a:pPr marL="432000" indent="-285750">
              <a:spcBef>
                <a:spcPct val="200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l-PL" dirty="0">
                <a:latin typeface="Arial" pitchFamily="34" charset="0"/>
                <a:cs typeface="Arial" pitchFamily="34" charset="0"/>
              </a:rPr>
              <a:t>žadatel může zadat zakázku a uzavřít smlouvu přímo s jedním dodavatelem</a:t>
            </a:r>
          </a:p>
          <a:p>
            <a:pPr marL="432000" indent="-285750">
              <a:spcBef>
                <a:spcPct val="200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l-PL" dirty="0">
                <a:latin typeface="Arial" pitchFamily="34" charset="0"/>
                <a:cs typeface="Arial" pitchFamily="34" charset="0"/>
              </a:rPr>
              <a:t>žadatel je však povinnen na případnou výzvu SZIF doložit, že cena odpovídá cenám v místě a čase obvyklým = </a:t>
            </a:r>
            <a:r>
              <a:rPr lang="pl-PL" u="sng" dirty="0">
                <a:latin typeface="Arial" pitchFamily="34" charset="0"/>
                <a:cs typeface="Arial" pitchFamily="34" charset="0"/>
              </a:rPr>
              <a:t>předložení jedné porovnatelné nabídky</a:t>
            </a:r>
            <a:r>
              <a:rPr lang="pl-PL" dirty="0">
                <a:latin typeface="Arial" pitchFamily="34" charset="0"/>
                <a:cs typeface="Arial" pitchFamily="34" charset="0"/>
              </a:rPr>
              <a:t> z veřejných nabídek na internetu, ceníkové podklady, e-mailové nabídky či písemné nabídky získané jinou cestou</a:t>
            </a:r>
          </a:p>
          <a:p>
            <a:pPr marL="452438" indent="-271463">
              <a:spcBef>
                <a:spcPct val="200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l-PL" i="1" dirty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DOPORUČENÍ: mít tuto nabídku již z doby, kdy žadatel podával žádost o dotaci na MAS </a:t>
            </a:r>
            <a:endParaRPr lang="pl-PL" sz="1100" i="1" dirty="0">
              <a:solidFill>
                <a:schemeClr val="accent6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432000" indent="-285750">
              <a:spcBef>
                <a:spcPct val="200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pl-PL" u="sng" dirty="0">
                <a:latin typeface="Arial" pitchFamily="34" charset="0"/>
                <a:cs typeface="Arial" pitchFamily="34" charset="0"/>
              </a:rPr>
              <a:t>zadavatel nesmí vyzvat osobu blízkou nebo majetkově/ personálně propojenou </a:t>
            </a:r>
            <a:r>
              <a:rPr lang="pl-PL" dirty="0">
                <a:latin typeface="Arial" pitchFamily="34" charset="0"/>
                <a:cs typeface="Arial" pitchFamily="34" charset="0"/>
              </a:rPr>
              <a:t>-  neprokazuje se, ale může být předmětem kontroly SZIF </a:t>
            </a:r>
          </a:p>
          <a:p>
            <a:pPr marL="146250">
              <a:spcBef>
                <a:spcPts val="0"/>
              </a:spcBef>
              <a:spcAft>
                <a:spcPts val="0"/>
              </a:spcAft>
            </a:pPr>
            <a:endParaRPr lang="pl-PL" dirty="0">
              <a:latin typeface="Arial" pitchFamily="34" charset="0"/>
              <a:cs typeface="Arial" pitchFamily="34" charset="0"/>
            </a:endParaRP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b="1" u="sng" dirty="0">
                <a:solidFill>
                  <a:schemeClr val="dk1"/>
                </a:solidFill>
              </a:rPr>
              <a:t>!!! Doložení všech podkladů k přímému nákupu až k Žádosti o platbu !!!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pl-PL" dirty="0">
              <a:latin typeface="Arial" pitchFamily="34" charset="0"/>
              <a:cs typeface="Arial" pitchFamily="34" charset="0"/>
            </a:endParaRPr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cs-CZ" sz="16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Obrázek 3" descr="Obsah obrázku mapa, text&#10;&#10;Popis vygenerován s vysokou mírou spolehlivosti">
            <a:extLst>
              <a:ext uri="{FF2B5EF4-FFF2-40B4-BE49-F238E27FC236}">
                <a16:creationId xmlns:a16="http://schemas.microsoft.com/office/drawing/2014/main" id="{B267656F-A716-49BB-8752-EA853C537E0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996739"/>
          </a:xfrm>
          <a:prstGeom prst="rect">
            <a:avLst/>
          </a:prstGeom>
        </p:spPr>
      </p:pic>
      <p:pic>
        <p:nvPicPr>
          <p:cNvPr id="3" name="Obrázek 2" descr="Obsah obrázku text, kruh, mapa&#10;&#10;Obsah generovaný pomocí AI může být nesprávný.">
            <a:extLst>
              <a:ext uri="{FF2B5EF4-FFF2-40B4-BE49-F238E27FC236}">
                <a16:creationId xmlns:a16="http://schemas.microsoft.com/office/drawing/2014/main" id="{20396AFB-3A34-2171-BB03-AD0678950BEC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83772" y="20283"/>
            <a:ext cx="1329223" cy="13292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061245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8"/>
          <p:cNvSpPr txBox="1">
            <a:spLocks noChangeArrowheads="1"/>
          </p:cNvSpPr>
          <p:nvPr/>
        </p:nvSpPr>
        <p:spPr bwMode="auto">
          <a:xfrm>
            <a:off x="324451" y="1359069"/>
            <a:ext cx="8488544" cy="465153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42900" indent="-342900">
              <a:spcBef>
                <a:spcPct val="20000"/>
              </a:spcBef>
            </a:pPr>
            <a:r>
              <a:rPr lang="cs-CZ" sz="2400" b="1" u="sng" dirty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Seznam dokumentace k přímému nákupu</a:t>
            </a:r>
          </a:p>
          <a:p>
            <a:pPr marL="342900" indent="-342900">
              <a:spcBef>
                <a:spcPct val="20000"/>
              </a:spcBef>
              <a:spcAft>
                <a:spcPts val="1200"/>
              </a:spcAft>
            </a:pPr>
            <a:endParaRPr lang="cs-CZ" sz="500" b="1" dirty="0">
              <a:solidFill>
                <a:schemeClr val="accent6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</a:pPr>
            <a:r>
              <a:rPr lang="pl-PL" dirty="0">
                <a:latin typeface="Arial" pitchFamily="34" charset="0"/>
                <a:cs typeface="Arial" pitchFamily="34" charset="0"/>
                <a:hlinkClick r:id="rId2"/>
              </a:rPr>
              <a:t>Seznam dokumentace k přímému nákupu</a:t>
            </a:r>
            <a:r>
              <a:rPr lang="pl-PL" dirty="0">
                <a:latin typeface="Arial" pitchFamily="34" charset="0"/>
                <a:cs typeface="Arial" pitchFamily="34" charset="0"/>
              </a:rPr>
              <a:t> </a:t>
            </a:r>
            <a:r>
              <a:rPr lang="pl-PL" i="1" dirty="0">
                <a:latin typeface="Arial" pitchFamily="34" charset="0"/>
                <a:cs typeface="Arial" pitchFamily="34" charset="0"/>
              </a:rPr>
              <a:t>(= odkaz na web SZIF)</a:t>
            </a:r>
            <a:endParaRPr lang="pl-PL" i="1" dirty="0">
              <a:highlight>
                <a:srgbClr val="FF0000"/>
              </a:highlight>
              <a:latin typeface="Arial" pitchFamily="34" charset="0"/>
              <a:cs typeface="Arial" pitchFamily="34" charset="0"/>
            </a:endParaRPr>
          </a:p>
          <a:p>
            <a:pPr marL="342900" indent="-342900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pl-PL" dirty="0">
                <a:latin typeface="Arial" pitchFamily="34" charset="0"/>
                <a:cs typeface="Arial" pitchFamily="34" charset="0"/>
              </a:rPr>
              <a:t>aktualizovaná </a:t>
            </a:r>
            <a:r>
              <a:rPr lang="pl-PL" b="1" dirty="0">
                <a:latin typeface="Arial" pitchFamily="34" charset="0"/>
                <a:cs typeface="Arial" pitchFamily="34" charset="0"/>
              </a:rPr>
              <a:t>Žádost o dotaci</a:t>
            </a:r>
          </a:p>
          <a:p>
            <a:pPr marL="342900" indent="-342900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pl-PL" b="1" dirty="0">
                <a:latin typeface="Arial" pitchFamily="34" charset="0"/>
                <a:cs typeface="Arial" pitchFamily="34" charset="0"/>
              </a:rPr>
              <a:t>žádost o platbu</a:t>
            </a:r>
          </a:p>
          <a:p>
            <a:pPr marL="342900" indent="-342900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pl-PL" b="1" dirty="0">
                <a:latin typeface="Arial" pitchFamily="34" charset="0"/>
                <a:cs typeface="Arial" pitchFamily="34" charset="0"/>
              </a:rPr>
              <a:t>účetní doklad od prodejce = faktura     </a:t>
            </a:r>
            <a:r>
              <a:rPr lang="pl-PL" dirty="0">
                <a:latin typeface="Arial" pitchFamily="34" charset="0"/>
                <a:cs typeface="Arial" pitchFamily="34" charset="0"/>
              </a:rPr>
              <a:t>výrobní číslo pořizovaného předmětu</a:t>
            </a:r>
          </a:p>
          <a:p>
            <a:pPr marL="342900" indent="-342900">
              <a:lnSpc>
                <a:spcPct val="110000"/>
              </a:lnSpc>
              <a:spcBef>
                <a:spcPts val="0"/>
              </a:spcBef>
              <a:spcAft>
                <a:spcPts val="300"/>
              </a:spcAft>
              <a:buFont typeface="+mj-lt"/>
              <a:buAutoNum type="arabicPeriod"/>
            </a:pPr>
            <a:r>
              <a:rPr lang="pl-PL" b="1" dirty="0">
                <a:latin typeface="Arial" pitchFamily="34" charset="0"/>
                <a:cs typeface="Arial" pitchFamily="34" charset="0"/>
              </a:rPr>
              <a:t>objednávka/ smlouva </a:t>
            </a:r>
            <a:r>
              <a:rPr lang="pl-PL" dirty="0">
                <a:latin typeface="Arial" pitchFamily="34" charset="0"/>
                <a:cs typeface="Arial" pitchFamily="34" charset="0"/>
              </a:rPr>
              <a:t>s vybraným dodavatelem</a:t>
            </a:r>
          </a:p>
          <a:p>
            <a:pPr marL="648000" indent="-285750">
              <a:lnSpc>
                <a:spcPct val="11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pl-PL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objednávka</a:t>
            </a:r>
            <a:r>
              <a:rPr lang="pl-PL" dirty="0">
                <a:latin typeface="Arial" pitchFamily="34" charset="0"/>
                <a:cs typeface="Arial" pitchFamily="34" charset="0"/>
              </a:rPr>
              <a:t> do 500.000 bez DPH, smlouva nad 500.000 bez DPH</a:t>
            </a:r>
          </a:p>
          <a:p>
            <a:pPr marL="647700" lvl="0" indent="-285750">
              <a:lnSpc>
                <a:spcPct val="11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/>
            </a:pPr>
            <a:r>
              <a:rPr lang="cs-CZ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datum uzavření smlouvy (objednávky) </a:t>
            </a:r>
            <a:r>
              <a:rPr lang="cs-CZ" u="sng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nesmí</a:t>
            </a:r>
            <a:r>
              <a:rPr lang="cs-CZ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být před dnem zaregistrování ŽOD na MAS a zároveň </a:t>
            </a:r>
            <a:r>
              <a:rPr lang="cs-CZ" u="sng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musí</a:t>
            </a:r>
            <a:r>
              <a:rPr lang="cs-CZ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být před datem podání ŽOP</a:t>
            </a:r>
          </a:p>
          <a:p>
            <a:pPr marL="647700" lvl="0" indent="-285750">
              <a:lnSpc>
                <a:spcPct val="11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/>
            </a:pPr>
            <a:r>
              <a:rPr lang="cs-CZ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musí mít písemnou formu</a:t>
            </a:r>
          </a:p>
          <a:p>
            <a:pPr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  <a:tabLst>
                <a:tab pos="361950" algn="l"/>
              </a:tabLst>
            </a:pPr>
            <a:r>
              <a:rPr lang="pl-PL" dirty="0">
                <a:latin typeface="Arial" pitchFamily="34" charset="0"/>
                <a:cs typeface="Arial" pitchFamily="34" charset="0"/>
              </a:rPr>
              <a:t>5. 	</a:t>
            </a:r>
            <a:r>
              <a:rPr lang="pl-PL" b="1" dirty="0">
                <a:latin typeface="Arial" pitchFamily="34" charset="0"/>
                <a:cs typeface="Arial" pitchFamily="34" charset="0"/>
              </a:rPr>
              <a:t>Podklady pro realizaci zakázky </a:t>
            </a:r>
            <a:r>
              <a:rPr lang="pl-PL" dirty="0">
                <a:latin typeface="Arial" pitchFamily="34" charset="0"/>
                <a:cs typeface="Arial" pitchFamily="34" charset="0"/>
              </a:rPr>
              <a:t>– na případnou výzvu SZIF</a:t>
            </a:r>
          </a:p>
          <a:p>
            <a:pPr algn="ctr">
              <a:lnSpc>
                <a:spcPct val="110000"/>
              </a:lnSpc>
              <a:spcBef>
                <a:spcPts val="0"/>
              </a:spcBef>
              <a:spcAft>
                <a:spcPts val="300"/>
              </a:spcAft>
            </a:pPr>
            <a:r>
              <a:rPr lang="pl-PL" sz="2000" b="1" dirty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!!! vše s datem </a:t>
            </a:r>
            <a:r>
              <a:rPr lang="pl-PL" sz="2000" b="1" u="sng" dirty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po registraci ŽoD na MAS</a:t>
            </a:r>
            <a:r>
              <a:rPr lang="pl-PL" sz="2000" b="1" dirty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!!!</a:t>
            </a:r>
          </a:p>
        </p:txBody>
      </p:sp>
      <p:pic>
        <p:nvPicPr>
          <p:cNvPr id="4" name="Obrázek 3" descr="Obsah obrázku mapa, text&#10;&#10;Popis vygenerován s vysokou mírou spolehlivosti">
            <a:extLst>
              <a:ext uri="{FF2B5EF4-FFF2-40B4-BE49-F238E27FC236}">
                <a16:creationId xmlns:a16="http://schemas.microsoft.com/office/drawing/2014/main" id="{B267656F-A716-49BB-8752-EA853C537E09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996739"/>
          </a:xfrm>
          <a:prstGeom prst="rect">
            <a:avLst/>
          </a:prstGeom>
        </p:spPr>
      </p:pic>
      <p:pic>
        <p:nvPicPr>
          <p:cNvPr id="2" name="Obrázek 1" descr="Obsah obrázku text, kruh, mapa&#10;&#10;Obsah generovaný pomocí AI může být nesprávný.">
            <a:extLst>
              <a:ext uri="{FF2B5EF4-FFF2-40B4-BE49-F238E27FC236}">
                <a16:creationId xmlns:a16="http://schemas.microsoft.com/office/drawing/2014/main" id="{058B8C94-8D3F-3E24-0D90-214C311FAEAB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83772" y="20283"/>
            <a:ext cx="1329223" cy="1329223"/>
          </a:xfrm>
          <a:prstGeom prst="rect">
            <a:avLst/>
          </a:prstGeom>
        </p:spPr>
      </p:pic>
      <p:sp>
        <p:nvSpPr>
          <p:cNvPr id="3" name="Šipka: doprava 2">
            <a:extLst>
              <a:ext uri="{FF2B5EF4-FFF2-40B4-BE49-F238E27FC236}">
                <a16:creationId xmlns:a16="http://schemas.microsoft.com/office/drawing/2014/main" id="{6B221C7B-3665-6566-1FE7-7678CBAC65D2}"/>
              </a:ext>
            </a:extLst>
          </p:cNvPr>
          <p:cNvSpPr/>
          <p:nvPr/>
        </p:nvSpPr>
        <p:spPr>
          <a:xfrm>
            <a:off x="4716016" y="3212976"/>
            <a:ext cx="144016" cy="144016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5997280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9F9724F-A9E0-63DC-7DAD-4B83BCE27FE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8">
            <a:extLst>
              <a:ext uri="{FF2B5EF4-FFF2-40B4-BE49-F238E27FC236}">
                <a16:creationId xmlns:a16="http://schemas.microsoft.com/office/drawing/2014/main" id="{4A02BD66-B181-2DE1-7CFA-45D9C467221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3000" y="1124744"/>
            <a:ext cx="9001000" cy="606730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42900" indent="-342900">
              <a:spcBef>
                <a:spcPct val="20000"/>
              </a:spcBef>
            </a:pPr>
            <a:r>
              <a:rPr lang="cs-CZ" sz="2000" b="1" u="sng" dirty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Ad 4) </a:t>
            </a:r>
          </a:p>
          <a:p>
            <a:pPr marL="342900" indent="-342900">
              <a:spcBef>
                <a:spcPct val="20000"/>
              </a:spcBef>
            </a:pPr>
            <a:r>
              <a:rPr lang="cs-CZ" sz="2000" b="1" u="sng" dirty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Co musí obsahovat objednávka x smlouva s vybraným dodavatelem</a:t>
            </a:r>
          </a:p>
          <a:p>
            <a:pPr marL="342900" indent="-342900">
              <a:spcBef>
                <a:spcPct val="20000"/>
              </a:spcBef>
              <a:spcAft>
                <a:spcPts val="1200"/>
              </a:spcAft>
            </a:pPr>
            <a:endParaRPr lang="cs-CZ" sz="800" b="1" dirty="0">
              <a:solidFill>
                <a:schemeClr val="accent6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</a:pPr>
            <a:r>
              <a:rPr lang="pl-PL" b="1" dirty="0">
                <a:latin typeface="Arial" pitchFamily="34" charset="0"/>
                <a:cs typeface="Arial" pitchFamily="34" charset="0"/>
              </a:rPr>
              <a:t>Objednávka:</a:t>
            </a:r>
          </a:p>
          <a:p>
            <a:pPr marL="285750" indent="-285750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l-PL" dirty="0">
                <a:latin typeface="Arial" pitchFamily="34" charset="0"/>
                <a:cs typeface="Arial" pitchFamily="34" charset="0"/>
              </a:rPr>
              <a:t>název dodavatele</a:t>
            </a:r>
          </a:p>
          <a:p>
            <a:pPr marL="285750" indent="-285750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l-PL" dirty="0">
                <a:latin typeface="Arial" pitchFamily="34" charset="0"/>
                <a:cs typeface="Arial" pitchFamily="34" charset="0"/>
              </a:rPr>
              <a:t>předmět plnění (konkretizovaný kvantitativně i kvalitativně)</a:t>
            </a:r>
          </a:p>
          <a:p>
            <a:pPr marL="285750" indent="-285750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l-PL" dirty="0">
                <a:latin typeface="Arial" pitchFamily="34" charset="0"/>
                <a:cs typeface="Arial" pitchFamily="34" charset="0"/>
              </a:rPr>
              <a:t>cena bez DPH</a:t>
            </a:r>
          </a:p>
          <a:p>
            <a:pPr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</a:pPr>
            <a:endParaRPr lang="pl-PL" sz="800" dirty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</a:pPr>
            <a:r>
              <a:rPr lang="pl-PL" b="1" dirty="0">
                <a:latin typeface="Arial" pitchFamily="34" charset="0"/>
                <a:cs typeface="Arial" pitchFamily="34" charset="0"/>
              </a:rPr>
              <a:t>Smlouva:</a:t>
            </a:r>
          </a:p>
          <a:p>
            <a:pPr marL="285750" indent="-285750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označení smluvních stran, vč. IČO a DIČ, pokud jsou přiděleny</a:t>
            </a:r>
          </a:p>
          <a:p>
            <a:pPr marL="285750" indent="-285750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předmět plnění (konkretizovaný kvantitativně i kvalitativně)</a:t>
            </a:r>
          </a:p>
          <a:p>
            <a:pPr marL="285750" indent="-285750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cena bez DPH, informaci, zda dodavatel je či není plátcem DPH</a:t>
            </a:r>
          </a:p>
          <a:p>
            <a:pPr marL="285750" indent="-285750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doba a místo plnění</a:t>
            </a:r>
          </a:p>
          <a:p>
            <a:pPr marL="285750" indent="-285750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v kupní smlouvě je třeba sjednat možnost odstoupení od smlouvy v případě neposkytnutí dotace</a:t>
            </a:r>
          </a:p>
          <a:p>
            <a:pPr marL="285750" indent="-285750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dirty="0">
                <a:latin typeface="Arial" pitchFamily="34" charset="0"/>
                <a:cs typeface="Arial" pitchFamily="34" charset="0"/>
              </a:rPr>
              <a:t>DOPORUČENÍ: nabídka vítězného dodavatele byla vždy přílohou smlouvy</a:t>
            </a:r>
            <a:endParaRPr lang="cs-CZ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</a:pPr>
            <a:endParaRPr lang="pl-PL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Obrázek 3" descr="Obsah obrázku mapa, text&#10;&#10;Popis vygenerován s vysokou mírou spolehlivosti">
            <a:extLst>
              <a:ext uri="{FF2B5EF4-FFF2-40B4-BE49-F238E27FC236}">
                <a16:creationId xmlns:a16="http://schemas.microsoft.com/office/drawing/2014/main" id="{201AEB30-6D70-8660-9159-D033DA0B0A71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996739"/>
          </a:xfrm>
          <a:prstGeom prst="rect">
            <a:avLst/>
          </a:prstGeom>
        </p:spPr>
      </p:pic>
      <p:pic>
        <p:nvPicPr>
          <p:cNvPr id="2" name="Obrázek 1" descr="Obsah obrázku text, kruh, mapa&#10;&#10;Obsah generovaný pomocí AI může být nesprávný.">
            <a:extLst>
              <a:ext uri="{FF2B5EF4-FFF2-40B4-BE49-F238E27FC236}">
                <a16:creationId xmlns:a16="http://schemas.microsoft.com/office/drawing/2014/main" id="{6D4EA43E-2C6C-C841-F5D1-A074AB5596F8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83772" y="20283"/>
            <a:ext cx="1329223" cy="13292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4284772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5FDEDD0-6A76-6DB1-E326-1943CBACE41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8">
            <a:extLst>
              <a:ext uri="{FF2B5EF4-FFF2-40B4-BE49-F238E27FC236}">
                <a16:creationId xmlns:a16="http://schemas.microsoft.com/office/drawing/2014/main" id="{D8287C86-8543-9A46-C2DE-B182A03FDC8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1005" y="1342125"/>
            <a:ext cx="8515319" cy="314034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42900" indent="-342900">
              <a:spcBef>
                <a:spcPct val="20000"/>
              </a:spcBef>
            </a:pPr>
            <a:r>
              <a:rPr lang="cs-CZ" sz="2000" b="1" u="sng" dirty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Ad 5) </a:t>
            </a:r>
          </a:p>
          <a:p>
            <a:pPr marL="342900" indent="-342900">
              <a:spcBef>
                <a:spcPct val="20000"/>
              </a:spcBef>
            </a:pPr>
            <a:r>
              <a:rPr lang="cs-CZ" sz="2000" b="1" u="sng" dirty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Podklady pro realizaci zakázky</a:t>
            </a:r>
          </a:p>
          <a:p>
            <a:pPr marL="342900" indent="-342900">
              <a:spcBef>
                <a:spcPct val="20000"/>
              </a:spcBef>
              <a:spcAft>
                <a:spcPts val="1200"/>
              </a:spcAft>
            </a:pPr>
            <a:endParaRPr lang="cs-CZ" sz="1400" b="1" dirty="0">
              <a:solidFill>
                <a:schemeClr val="accent6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285750" indent="-285750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l-PL" dirty="0">
                <a:latin typeface="Arial" pitchFamily="34" charset="0"/>
                <a:cs typeface="Arial" pitchFamily="34" charset="0"/>
              </a:rPr>
              <a:t>doložení podkladů k výši ceny – průkazné podklady, že cena, za kterou byl přímý nákup realizovan, odpovídala cenám v místě a čase obvyklým</a:t>
            </a:r>
          </a:p>
          <a:p>
            <a:pPr marL="285750" indent="-285750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pl-PL" dirty="0">
              <a:latin typeface="Arial" pitchFamily="34" charset="0"/>
              <a:cs typeface="Arial" pitchFamily="34" charset="0"/>
            </a:endParaRPr>
          </a:p>
          <a:p>
            <a:pPr marL="285750" indent="-285750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l-PL" dirty="0">
                <a:latin typeface="Arial" pitchFamily="34" charset="0"/>
                <a:cs typeface="Arial" pitchFamily="34" charset="0"/>
              </a:rPr>
              <a:t>porovnání srovnatelných produktů – z veřejných nabídek internetu (screeny webových stránek by měly obsahovat o datum pořízení screenu), ceníkové podklady, e-mailové podklady apod.</a:t>
            </a:r>
          </a:p>
        </p:txBody>
      </p:sp>
      <p:pic>
        <p:nvPicPr>
          <p:cNvPr id="4" name="Obrázek 3" descr="Obsah obrázku mapa, text&#10;&#10;Popis vygenerován s vysokou mírou spolehlivosti">
            <a:extLst>
              <a:ext uri="{FF2B5EF4-FFF2-40B4-BE49-F238E27FC236}">
                <a16:creationId xmlns:a16="http://schemas.microsoft.com/office/drawing/2014/main" id="{9F7F05EF-6A01-C343-5E66-4F7B286E89BA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996739"/>
          </a:xfrm>
          <a:prstGeom prst="rect">
            <a:avLst/>
          </a:prstGeom>
        </p:spPr>
      </p:pic>
      <p:pic>
        <p:nvPicPr>
          <p:cNvPr id="2" name="Obrázek 1" descr="Obsah obrázku text, kruh, mapa&#10;&#10;Obsah generovaný pomocí AI může být nesprávný.">
            <a:extLst>
              <a:ext uri="{FF2B5EF4-FFF2-40B4-BE49-F238E27FC236}">
                <a16:creationId xmlns:a16="http://schemas.microsoft.com/office/drawing/2014/main" id="{38183DBF-8CCB-64D9-6678-6D548A09213A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83772" y="20283"/>
            <a:ext cx="1329223" cy="13292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354395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8"/>
          <p:cNvSpPr txBox="1">
            <a:spLocks noChangeArrowheads="1"/>
          </p:cNvSpPr>
          <p:nvPr/>
        </p:nvSpPr>
        <p:spPr bwMode="auto">
          <a:xfrm>
            <a:off x="179512" y="1124744"/>
            <a:ext cx="8712968" cy="558614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</a:pPr>
            <a:r>
              <a:rPr lang="cs-CZ" sz="2400" b="1" u="sng" dirty="0">
                <a:solidFill>
                  <a:schemeClr val="accent6">
                    <a:lumMod val="75000"/>
                  </a:schemeClr>
                </a:solidFill>
              </a:rPr>
              <a:t>Realizace projektu – způsobilé výdaje</a:t>
            </a:r>
          </a:p>
          <a:p>
            <a:endParaRPr lang="cs-CZ" sz="800" dirty="0"/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dirty="0"/>
              <a:t>délka trvání realizace projektu dle Žádosti o dotaci -&gt; datum podání Žádosti o platbu stanovený žadatelem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b="1" u="sng" dirty="0"/>
              <a:t>max. délka realizace</a:t>
            </a:r>
            <a:r>
              <a:rPr lang="cs-CZ" b="1" dirty="0"/>
              <a:t>         </a:t>
            </a:r>
            <a:r>
              <a:rPr lang="cs-CZ" b="1" u="sng" dirty="0"/>
              <a:t>24 měsíců</a:t>
            </a:r>
            <a:r>
              <a:rPr lang="cs-CZ" b="1" dirty="0"/>
              <a:t> od podpisu Dohody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dirty="0"/>
              <a:t>veškeré výdaje musí být vynaloženy v souladu s principy hospodárnosti, účelnosti a efektivnosti</a:t>
            </a:r>
          </a:p>
          <a:p>
            <a:pPr marL="285750" lvl="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cs-CZ" dirty="0"/>
              <a:t>celou realizaci projektu zajistí žadatel nejprve z </a:t>
            </a:r>
            <a:r>
              <a:rPr lang="cs-CZ" b="1" dirty="0"/>
              <a:t>vlastních zdrojů </a:t>
            </a:r>
          </a:p>
          <a:p>
            <a:pPr marL="285750" indent="-285750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cs-CZ" b="1" u="sng" dirty="0"/>
              <a:t>výdaje vznikly</a:t>
            </a:r>
            <a:r>
              <a:rPr lang="cs-CZ" b="1" dirty="0"/>
              <a:t> </a:t>
            </a:r>
            <a:r>
              <a:rPr lang="cs-CZ" dirty="0"/>
              <a:t>(= datum vystavení objednávky nebo uzavření smlouvy) </a:t>
            </a:r>
            <a:r>
              <a:rPr lang="cs-CZ" dirty="0">
                <a:solidFill>
                  <a:schemeClr val="accent6">
                    <a:lumMod val="75000"/>
                  </a:schemeClr>
                </a:solidFill>
              </a:rPr>
              <a:t>nejdříve ke dni zaregistrování Žádosti o dotaci na MAS a byly skutečně uhrazeny nejpozději do data podání Žádosti o platbu</a:t>
            </a:r>
          </a:p>
          <a:p>
            <a:pPr marL="792000" lvl="1" indent="-396000">
              <a:spcAft>
                <a:spcPts val="1200"/>
              </a:spcAft>
              <a:buFont typeface="Arial" panose="020B0604020202020204" pitchFamily="34" charset="0"/>
              <a:buChar char="→"/>
            </a:pPr>
            <a:r>
              <a:rPr lang="cs-CZ" dirty="0"/>
              <a:t>nevztahuje se na smlouvy o smlouvě budoucí a na smlouvy, jejichž účinnosti je podmíněna získáním příslušné dotace</a:t>
            </a:r>
          </a:p>
          <a:p>
            <a:pPr lvl="0">
              <a:spcAft>
                <a:spcPts val="600"/>
              </a:spcAft>
            </a:pPr>
            <a:r>
              <a:rPr lang="cs-CZ" u="sng" dirty="0"/>
              <a:t>Výdaje, ze kterých je stanovena dotace jsou realizovány:</a:t>
            </a:r>
          </a:p>
          <a:p>
            <a:pPr marL="285750" lvl="0" indent="-285750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cs-CZ" dirty="0"/>
              <a:t>bezhotovostní platbou na základě dodavatelské faktury z </a:t>
            </a:r>
            <a:r>
              <a:rPr lang="cs-CZ" b="1" dirty="0">
                <a:solidFill>
                  <a:schemeClr val="accent6">
                    <a:lumMod val="75000"/>
                  </a:schemeClr>
                </a:solidFill>
              </a:rPr>
              <a:t>vlastního bankovního účtu žadatele </a:t>
            </a:r>
          </a:p>
          <a:p>
            <a:pPr marL="285750" lvl="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dirty="0"/>
              <a:t>nebo hotovostní platbou maximálně do výše 100 000 Kč za celý projekt</a:t>
            </a:r>
            <a:endParaRPr lang="cs-CZ" sz="1600" dirty="0"/>
          </a:p>
        </p:txBody>
      </p:sp>
      <p:pic>
        <p:nvPicPr>
          <p:cNvPr id="4" name="Obrázek 3" descr="Obsah obrázku mapa, text&#10;&#10;Popis vygenerován s vysokou mírou spolehlivosti">
            <a:extLst>
              <a:ext uri="{FF2B5EF4-FFF2-40B4-BE49-F238E27FC236}">
                <a16:creationId xmlns:a16="http://schemas.microsoft.com/office/drawing/2014/main" id="{B267656F-A716-49BB-8752-EA853C537E0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996739"/>
          </a:xfrm>
          <a:prstGeom prst="rect">
            <a:avLst/>
          </a:prstGeom>
        </p:spPr>
      </p:pic>
      <p:pic>
        <p:nvPicPr>
          <p:cNvPr id="2" name="Obrázek 1" descr="Obsah obrázku text, kruh, mapa&#10;&#10;Obsah generovaný pomocí AI může být nesprávný.">
            <a:extLst>
              <a:ext uri="{FF2B5EF4-FFF2-40B4-BE49-F238E27FC236}">
                <a16:creationId xmlns:a16="http://schemas.microsoft.com/office/drawing/2014/main" id="{B5400D6D-9A1B-B8A2-75EE-851850270359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83772" y="20283"/>
            <a:ext cx="1329223" cy="1329223"/>
          </a:xfrm>
          <a:prstGeom prst="rect">
            <a:avLst/>
          </a:prstGeom>
        </p:spPr>
      </p:pic>
      <p:sp>
        <p:nvSpPr>
          <p:cNvPr id="3" name="Šipka: doprava 2">
            <a:extLst>
              <a:ext uri="{FF2B5EF4-FFF2-40B4-BE49-F238E27FC236}">
                <a16:creationId xmlns:a16="http://schemas.microsoft.com/office/drawing/2014/main" id="{1DFA0342-0DC1-8020-4AA0-4410753E8D92}"/>
              </a:ext>
            </a:extLst>
          </p:cNvPr>
          <p:cNvSpPr/>
          <p:nvPr/>
        </p:nvSpPr>
        <p:spPr>
          <a:xfrm>
            <a:off x="2915816" y="2492896"/>
            <a:ext cx="288032" cy="144016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5306413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8"/>
          <p:cNvSpPr txBox="1">
            <a:spLocks noChangeArrowheads="1"/>
          </p:cNvSpPr>
          <p:nvPr/>
        </p:nvSpPr>
        <p:spPr bwMode="auto">
          <a:xfrm>
            <a:off x="323528" y="1484784"/>
            <a:ext cx="8100900" cy="4216539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>
              <a:spcAft>
                <a:spcPts val="1200"/>
              </a:spcAft>
              <a:tabLst>
                <a:tab pos="5834063" algn="l"/>
              </a:tabLst>
            </a:pPr>
            <a:r>
              <a:rPr lang="cs-CZ" sz="2400" b="1" u="sng" dirty="0">
                <a:solidFill>
                  <a:schemeClr val="accent6">
                    <a:lumMod val="75000"/>
                  </a:schemeClr>
                </a:solidFill>
              </a:rPr>
              <a:t>Realizace projektu – způsobilé výdaje</a:t>
            </a:r>
          </a:p>
          <a:p>
            <a:pPr marL="285750" indent="-285750" algn="just"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5834063" algn="l"/>
              </a:tabLst>
            </a:pPr>
            <a:r>
              <a:rPr lang="cs-CZ" b="1" u="sng" dirty="0"/>
              <a:t>obdržení dotace v max. výši uvedené v Žádosti o dotaci</a:t>
            </a:r>
            <a:r>
              <a:rPr lang="cs-CZ" b="1" dirty="0"/>
              <a:t> - </a:t>
            </a:r>
            <a:r>
              <a:rPr lang="cs-CZ" dirty="0"/>
              <a:t>konečná výše dotace se určí na základě skutečně vynaložených, odůvodněných a řádně prokázaných výdajů, na které může být poskytnuta dotace, avšak celková výše přiznané dotace uvedená výše nesmí být překročena</a:t>
            </a:r>
          </a:p>
          <a:p>
            <a:pPr marL="285750" indent="-285750" algn="just"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5834063" algn="l"/>
              </a:tabLst>
            </a:pPr>
            <a:endParaRPr lang="cs-CZ" dirty="0"/>
          </a:p>
          <a:p>
            <a:pPr marL="285750" indent="-285750" algn="just">
              <a:buFont typeface="Arial" panose="020B0604020202020204" pitchFamily="34" charset="0"/>
              <a:buChar char="•"/>
              <a:tabLst>
                <a:tab pos="5834063" algn="l"/>
              </a:tabLst>
            </a:pPr>
            <a:r>
              <a:rPr lang="cs-CZ" dirty="0"/>
              <a:t>konečná výše dotace může být rovněž snížena v důsledku porušení/nedodržení podmínek Pravidel v rámci výběrových/zadávacích řízení. </a:t>
            </a:r>
            <a:r>
              <a:rPr lang="cs-CZ" b="1" dirty="0"/>
              <a:t>Poskytovatel dotace je v souladu s Pravidly povinen ukládat finanční opravy v procentuální výši, o kterou bude snížena finální částka dotace určená na konkrétní dotčenou zakázku po předložení Žádosti o platbu a uplatnění veškerých korekcí za případná další porušení Pravidel</a:t>
            </a:r>
          </a:p>
          <a:p>
            <a:pPr algn="just"/>
            <a:endParaRPr lang="cs-CZ" b="1" u="sng" dirty="0"/>
          </a:p>
        </p:txBody>
      </p:sp>
      <p:pic>
        <p:nvPicPr>
          <p:cNvPr id="4" name="Obrázek 3" descr="Obsah obrázku mapa, text&#10;&#10;Popis vygenerován s vysokou mírou spolehlivosti">
            <a:extLst>
              <a:ext uri="{FF2B5EF4-FFF2-40B4-BE49-F238E27FC236}">
                <a16:creationId xmlns:a16="http://schemas.microsoft.com/office/drawing/2014/main" id="{B267656F-A716-49BB-8752-EA853C537E0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996739"/>
          </a:xfrm>
          <a:prstGeom prst="rect">
            <a:avLst/>
          </a:prstGeom>
        </p:spPr>
      </p:pic>
      <p:pic>
        <p:nvPicPr>
          <p:cNvPr id="2" name="Obrázek 1" descr="Obsah obrázku text, kruh, mapa&#10;&#10;Obsah generovaný pomocí AI může být nesprávný.">
            <a:extLst>
              <a:ext uri="{FF2B5EF4-FFF2-40B4-BE49-F238E27FC236}">
                <a16:creationId xmlns:a16="http://schemas.microsoft.com/office/drawing/2014/main" id="{C243B56D-8771-0841-ED3B-1AB2B5452091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83772" y="20283"/>
            <a:ext cx="1329223" cy="13292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705866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8"/>
          <p:cNvSpPr txBox="1">
            <a:spLocks noChangeArrowheads="1"/>
          </p:cNvSpPr>
          <p:nvPr/>
        </p:nvSpPr>
        <p:spPr bwMode="auto">
          <a:xfrm>
            <a:off x="179512" y="1340456"/>
            <a:ext cx="8784976" cy="383181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</a:pPr>
            <a:r>
              <a:rPr lang="cs-CZ" sz="2400" b="1" u="sng" dirty="0">
                <a:solidFill>
                  <a:schemeClr val="accent6">
                    <a:lumMod val="75000"/>
                  </a:schemeClr>
                </a:solidFill>
              </a:rPr>
              <a:t>Dotaci nelze poskytnout na: </a:t>
            </a:r>
          </a:p>
          <a:p>
            <a:endParaRPr lang="cs-CZ" sz="800" b="1" u="sng" dirty="0">
              <a:solidFill>
                <a:srgbClr val="FF0000"/>
              </a:solidFill>
            </a:endParaRP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dirty="0"/>
              <a:t>pořízení použitého movitého majetku, tzn. vyrobeného před 3 rokem od termínu zaregistrování ŽOD</a:t>
            </a:r>
            <a:endParaRPr lang="cs-CZ" b="1" dirty="0"/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dirty="0"/>
              <a:t>daň z přidané hodnoty u plátců DPH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dirty="0"/>
              <a:t>prosté nahrazení investice – stejné parametry strojů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dirty="0"/>
              <a:t>a další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cs-CZ" dirty="0"/>
          </a:p>
          <a:p>
            <a:pPr>
              <a:spcAft>
                <a:spcPts val="600"/>
              </a:spcAft>
            </a:pPr>
            <a:endParaRPr lang="cs-CZ" dirty="0"/>
          </a:p>
          <a:p>
            <a:pPr>
              <a:lnSpc>
                <a:spcPct val="150000"/>
              </a:lnSpc>
            </a:pPr>
            <a:endParaRPr lang="cs-CZ" sz="600" dirty="0"/>
          </a:p>
          <a:p>
            <a:pPr>
              <a:spcAft>
                <a:spcPts val="1200"/>
              </a:spcAft>
            </a:pPr>
            <a:r>
              <a:rPr lang="cs-CZ" dirty="0"/>
              <a:t>(dále viz. Pravidla pro konečné žadatele – </a:t>
            </a:r>
            <a:r>
              <a:rPr lang="cs-CZ" i="1" dirty="0"/>
              <a:t>Kapitola 6. Způsobilé výdaje, ze kterých je stanovena dotace - </a:t>
            </a:r>
            <a:r>
              <a:rPr lang="cs-CZ" dirty="0"/>
              <a:t>dispozici </a:t>
            </a:r>
            <a:r>
              <a:rPr lang="cs-CZ" dirty="0">
                <a:hlinkClick r:id="rId2"/>
              </a:rPr>
              <a:t>zde</a:t>
            </a:r>
            <a:r>
              <a:rPr lang="cs-CZ" u="sng" dirty="0">
                <a:hlinkClick r:id="rId2"/>
              </a:rPr>
              <a:t> </a:t>
            </a:r>
            <a:r>
              <a:rPr lang="cs-CZ" dirty="0"/>
              <a:t>).</a:t>
            </a:r>
            <a:endParaRPr lang="cs-CZ" sz="1600" dirty="0"/>
          </a:p>
        </p:txBody>
      </p:sp>
      <p:pic>
        <p:nvPicPr>
          <p:cNvPr id="4" name="Obrázek 3" descr="Obsah obrázku mapa, text&#10;&#10;Popis vygenerován s vysokou mírou spolehlivosti">
            <a:extLst>
              <a:ext uri="{FF2B5EF4-FFF2-40B4-BE49-F238E27FC236}">
                <a16:creationId xmlns:a16="http://schemas.microsoft.com/office/drawing/2014/main" id="{B267656F-A716-49BB-8752-EA853C537E09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996739"/>
          </a:xfrm>
          <a:prstGeom prst="rect">
            <a:avLst/>
          </a:prstGeom>
        </p:spPr>
      </p:pic>
      <p:pic>
        <p:nvPicPr>
          <p:cNvPr id="2" name="Obrázek 1" descr="Obsah obrázku text, kruh, mapa&#10;&#10;Obsah generovaný pomocí AI může být nesprávný.">
            <a:extLst>
              <a:ext uri="{FF2B5EF4-FFF2-40B4-BE49-F238E27FC236}">
                <a16:creationId xmlns:a16="http://schemas.microsoft.com/office/drawing/2014/main" id="{D746F22B-7837-87D3-2BF1-CD336E6606DC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83772" y="20283"/>
            <a:ext cx="1329223" cy="13292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118352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8"/>
          <p:cNvSpPr txBox="1">
            <a:spLocks noChangeArrowheads="1"/>
          </p:cNvSpPr>
          <p:nvPr/>
        </p:nvSpPr>
        <p:spPr bwMode="auto">
          <a:xfrm>
            <a:off x="575556" y="1268760"/>
            <a:ext cx="8172908" cy="570925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lvl="0">
              <a:spcAft>
                <a:spcPts val="1800"/>
              </a:spcAft>
            </a:pPr>
            <a:r>
              <a:rPr lang="cs-CZ" sz="3200" b="1" u="sng" dirty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Program</a:t>
            </a:r>
          </a:p>
          <a:p>
            <a:pPr marL="342900" lvl="0" indent="-342900">
              <a:lnSpc>
                <a:spcPct val="110000"/>
              </a:lnSpc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cs-CZ" dirty="0"/>
              <a:t>harmonogram dalších kroků k Vaší žádosti o dotaci, administrativní kontrola SZIF</a:t>
            </a:r>
          </a:p>
          <a:p>
            <a:pPr marL="342900" lvl="0" indent="-342900">
              <a:lnSpc>
                <a:spcPct val="110000"/>
              </a:lnSpc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cs-CZ" dirty="0"/>
              <a:t>podpis Dohody o poskytnutí dotace</a:t>
            </a:r>
          </a:p>
          <a:p>
            <a:pPr marL="342900" indent="-342900">
              <a:lnSpc>
                <a:spcPct val="110000"/>
              </a:lnSpc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cs-CZ" dirty="0"/>
              <a:t>pořízení zakázky (</a:t>
            </a:r>
            <a:r>
              <a:rPr lang="cs-CZ" b="1" dirty="0"/>
              <a:t>přímý nákup</a:t>
            </a:r>
            <a:r>
              <a:rPr lang="cs-CZ" dirty="0"/>
              <a:t>, cenový marketing, výběrové/zadávací řízení)</a:t>
            </a:r>
          </a:p>
          <a:p>
            <a:pPr marL="342900" lvl="0" indent="-342900">
              <a:lnSpc>
                <a:spcPct val="110000"/>
              </a:lnSpc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cs-CZ" dirty="0"/>
              <a:t>fyzická realizace projektu</a:t>
            </a:r>
          </a:p>
          <a:p>
            <a:pPr marL="342900" lvl="0" indent="-342900">
              <a:lnSpc>
                <a:spcPct val="110000"/>
              </a:lnSpc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cs-CZ" dirty="0"/>
              <a:t>hlášení o změnách, spolupráce s MAS</a:t>
            </a:r>
          </a:p>
          <a:p>
            <a:pPr marL="342900" lvl="0" indent="-342900">
              <a:lnSpc>
                <a:spcPct val="110000"/>
              </a:lnSpc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cs-CZ" dirty="0"/>
              <a:t>podání žádosti o platbu</a:t>
            </a:r>
          </a:p>
          <a:p>
            <a:pPr marL="342900" lvl="0" indent="-342900">
              <a:lnSpc>
                <a:spcPct val="110000"/>
              </a:lnSpc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cs-CZ" dirty="0"/>
              <a:t>kontrola fyzické realizace projektu</a:t>
            </a:r>
          </a:p>
          <a:p>
            <a:pPr marL="342900" lvl="0" indent="-342900">
              <a:lnSpc>
                <a:spcPct val="110000"/>
              </a:lnSpc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cs-CZ" dirty="0"/>
              <a:t>udržitelnost projektu = doba vázanosti projektu na účel po dobu 5 let</a:t>
            </a:r>
          </a:p>
          <a:p>
            <a:pPr lvl="0"/>
            <a:endParaRPr lang="cs-CZ" sz="1600" dirty="0"/>
          </a:p>
          <a:p>
            <a:pPr algn="ctr" fontAlgn="auto">
              <a:spcBef>
                <a:spcPct val="50000"/>
              </a:spcBef>
              <a:spcAft>
                <a:spcPts val="0"/>
              </a:spcAft>
              <a:defRPr/>
            </a:pPr>
            <a:endParaRPr lang="cs-CZ" altLang="cs-CZ" sz="1600" b="1" u="sng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Obrázek 3" descr="Obsah obrázku mapa, text&#10;&#10;Popis vygenerován s vysokou mírou spolehlivosti">
            <a:extLst>
              <a:ext uri="{FF2B5EF4-FFF2-40B4-BE49-F238E27FC236}">
                <a16:creationId xmlns:a16="http://schemas.microsoft.com/office/drawing/2014/main" id="{B267656F-A716-49BB-8752-EA853C537E0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996739"/>
          </a:xfrm>
          <a:prstGeom prst="rect">
            <a:avLst/>
          </a:prstGeom>
        </p:spPr>
      </p:pic>
      <p:pic>
        <p:nvPicPr>
          <p:cNvPr id="2" name="Obrázek 1" descr="Obsah obrázku text, kruh, mapa&#10;&#10;Obsah generovaný pomocí AI může být nesprávný.">
            <a:extLst>
              <a:ext uri="{FF2B5EF4-FFF2-40B4-BE49-F238E27FC236}">
                <a16:creationId xmlns:a16="http://schemas.microsoft.com/office/drawing/2014/main" id="{7B47DFBA-A119-36DD-1F4C-2B8FEC609DBA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83772" y="20283"/>
            <a:ext cx="1329223" cy="1329223"/>
          </a:xfrm>
          <a:prstGeom prst="rect">
            <a:avLst/>
          </a:prstGeom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8"/>
          <p:cNvSpPr txBox="1">
            <a:spLocks noChangeArrowheads="1"/>
          </p:cNvSpPr>
          <p:nvPr/>
        </p:nvSpPr>
        <p:spPr bwMode="auto">
          <a:xfrm>
            <a:off x="179512" y="1349506"/>
            <a:ext cx="8784976" cy="5401479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cs-CZ" sz="2300" b="1" u="sng" dirty="0">
                <a:solidFill>
                  <a:schemeClr val="accent6">
                    <a:lumMod val="75000"/>
                  </a:schemeClr>
                </a:solidFill>
              </a:rPr>
              <a:t>Změny v průběhu realizace projektu  = HLÁŠENÍ O ZMĚNÁCH</a:t>
            </a:r>
          </a:p>
          <a:p>
            <a:pPr>
              <a:lnSpc>
                <a:spcPct val="150000"/>
              </a:lnSpc>
            </a:pPr>
            <a:endParaRPr lang="cs-CZ" sz="800" u="sng" dirty="0"/>
          </a:p>
          <a:p>
            <a:pPr>
              <a:spcAft>
                <a:spcPts val="1200"/>
              </a:spcAft>
            </a:pPr>
            <a:r>
              <a:rPr lang="cs-CZ" b="1" dirty="0"/>
              <a:t>Povinnost oznamovat změny od podpisu Dohody o poskytnutí dotace po dobu vázanosti projektu na účel</a:t>
            </a:r>
          </a:p>
          <a:p>
            <a:pPr>
              <a:spcAft>
                <a:spcPts val="1200"/>
              </a:spcAft>
            </a:pPr>
            <a:r>
              <a:rPr lang="cs-CZ" dirty="0"/>
              <a:t>Po provedení změn musí projekt stále plnit </a:t>
            </a:r>
            <a:r>
              <a:rPr lang="cs-CZ" b="1" dirty="0"/>
              <a:t>cíle a účel projektu, podmínky Pravidel a stanovené Výzvou MAS a nesmí mít vliv na bodové hodnocení projektu</a:t>
            </a:r>
          </a:p>
          <a:p>
            <a:pPr>
              <a:spcAft>
                <a:spcPts val="600"/>
              </a:spcAft>
            </a:pPr>
            <a:r>
              <a:rPr lang="cs-CZ" b="1" u="sng" dirty="0"/>
              <a:t>Změny vyžadující předchozí souhlas SZIF:</a:t>
            </a:r>
          </a:p>
          <a:p>
            <a:pPr marL="342900" indent="-342900">
              <a:spcAft>
                <a:spcPts val="300"/>
              </a:spcAft>
              <a:buFont typeface="+mj-lt"/>
              <a:buAutoNum type="arabicPeriod"/>
            </a:pPr>
            <a:r>
              <a:rPr lang="cs-CZ" dirty="0"/>
              <a:t>změna příjemce dotace/vlastníků majetku</a:t>
            </a:r>
          </a:p>
          <a:p>
            <a:pPr marL="342900" indent="-342900">
              <a:spcAft>
                <a:spcPts val="300"/>
              </a:spcAft>
              <a:buFont typeface="+mj-lt"/>
              <a:buAutoNum type="arabicPeriod"/>
            </a:pPr>
            <a:r>
              <a:rPr lang="cs-CZ" dirty="0"/>
              <a:t>změna místa realizace projektu</a:t>
            </a:r>
          </a:p>
          <a:p>
            <a:pPr marL="342900" indent="-342900">
              <a:spcAft>
                <a:spcPts val="300"/>
              </a:spcAft>
              <a:buFont typeface="+mj-lt"/>
              <a:buAutoNum type="arabicPeriod"/>
            </a:pPr>
            <a:r>
              <a:rPr lang="cs-CZ" dirty="0"/>
              <a:t>změna dodavatele zakázky – pouze ve výjimečných, nepředvídatelných případech (např. fúze, úmrtí, odstoupení dodavatele od smlouvy)</a:t>
            </a:r>
          </a:p>
          <a:p>
            <a:pPr>
              <a:spcAft>
                <a:spcPts val="300"/>
              </a:spcAft>
            </a:pPr>
            <a:endParaRPr lang="cs-CZ" b="1" u="sng" dirty="0"/>
          </a:p>
          <a:p>
            <a:pPr>
              <a:spcAft>
                <a:spcPts val="300"/>
              </a:spcAft>
            </a:pPr>
            <a:r>
              <a:rPr lang="cs-CZ" b="1" u="sng" dirty="0"/>
              <a:t>Změny nejpozději při podání Žádosti o platbu</a:t>
            </a:r>
          </a:p>
          <a:p>
            <a:pPr marL="342900" indent="-342900">
              <a:spcAft>
                <a:spcPts val="300"/>
              </a:spcAft>
              <a:buFont typeface="+mj-lt"/>
              <a:buAutoNum type="arabicPeriod"/>
            </a:pPr>
            <a:r>
              <a:rPr lang="cs-CZ" dirty="0"/>
              <a:t>změna/upřesnění parametrů předmětu dotace u přímého nákupu        nejpozději při podání ŽOP</a:t>
            </a:r>
          </a:p>
          <a:p>
            <a:pPr marL="342900" indent="-342900">
              <a:spcAft>
                <a:spcPts val="300"/>
              </a:spcAft>
              <a:buFont typeface="+mj-lt"/>
              <a:buAutoNum type="arabicPeriod"/>
            </a:pPr>
            <a:r>
              <a:rPr lang="cs-CZ" dirty="0"/>
              <a:t>změna termínu podání Žádosti o platbu        nejpozději v termínu podání ŽOP uvedené v Žádosti o dotaci</a:t>
            </a:r>
            <a:endParaRPr lang="cs-CZ" sz="1600" b="1" dirty="0"/>
          </a:p>
        </p:txBody>
      </p:sp>
      <p:pic>
        <p:nvPicPr>
          <p:cNvPr id="4" name="Obrázek 3" descr="Obsah obrázku mapa, text&#10;&#10;Popis vygenerován s vysokou mírou spolehlivosti">
            <a:extLst>
              <a:ext uri="{FF2B5EF4-FFF2-40B4-BE49-F238E27FC236}">
                <a16:creationId xmlns:a16="http://schemas.microsoft.com/office/drawing/2014/main" id="{B267656F-A716-49BB-8752-EA853C537E09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996739"/>
          </a:xfrm>
          <a:prstGeom prst="rect">
            <a:avLst/>
          </a:prstGeom>
        </p:spPr>
      </p:pic>
      <p:pic>
        <p:nvPicPr>
          <p:cNvPr id="2" name="Obrázek 1" descr="Obsah obrázku text, kruh, mapa&#10;&#10;Obsah generovaný pomocí AI může být nesprávný.">
            <a:extLst>
              <a:ext uri="{FF2B5EF4-FFF2-40B4-BE49-F238E27FC236}">
                <a16:creationId xmlns:a16="http://schemas.microsoft.com/office/drawing/2014/main" id="{F9A98A2B-5CEB-9AAE-BCDF-A94F8A94F71C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83772" y="20283"/>
            <a:ext cx="1329223" cy="1329223"/>
          </a:xfrm>
          <a:prstGeom prst="rect">
            <a:avLst/>
          </a:prstGeom>
        </p:spPr>
      </p:pic>
      <p:sp>
        <p:nvSpPr>
          <p:cNvPr id="3" name="Šipka: doprava 2">
            <a:extLst>
              <a:ext uri="{FF2B5EF4-FFF2-40B4-BE49-F238E27FC236}">
                <a16:creationId xmlns:a16="http://schemas.microsoft.com/office/drawing/2014/main" id="{117C7C0B-B8A6-7028-08FC-D109D6BEECCA}"/>
              </a:ext>
            </a:extLst>
          </p:cNvPr>
          <p:cNvSpPr/>
          <p:nvPr/>
        </p:nvSpPr>
        <p:spPr>
          <a:xfrm>
            <a:off x="7339756" y="5556784"/>
            <a:ext cx="288032" cy="104464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" name="Šipka: doprava 4">
            <a:extLst>
              <a:ext uri="{FF2B5EF4-FFF2-40B4-BE49-F238E27FC236}">
                <a16:creationId xmlns:a16="http://schemas.microsoft.com/office/drawing/2014/main" id="{F45B77B2-E82A-5FC3-5A74-E77A373BFFED}"/>
              </a:ext>
            </a:extLst>
          </p:cNvPr>
          <p:cNvSpPr/>
          <p:nvPr/>
        </p:nvSpPr>
        <p:spPr>
          <a:xfrm>
            <a:off x="4716016" y="6165304"/>
            <a:ext cx="288032" cy="104464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6062969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8"/>
          <p:cNvSpPr txBox="1">
            <a:spLocks noChangeArrowheads="1"/>
          </p:cNvSpPr>
          <p:nvPr/>
        </p:nvSpPr>
        <p:spPr bwMode="auto">
          <a:xfrm>
            <a:off x="179512" y="1628800"/>
            <a:ext cx="8964488" cy="397673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</a:pPr>
            <a:r>
              <a:rPr lang="cs-CZ" sz="2300" b="1" u="sng" dirty="0">
                <a:solidFill>
                  <a:schemeClr val="accent6">
                    <a:lumMod val="75000"/>
                  </a:schemeClr>
                </a:solidFill>
              </a:rPr>
              <a:t>Změny v průběhu realizace projektu  = HLÁŠENÍ O ZMĚNÁCH</a:t>
            </a:r>
          </a:p>
          <a:p>
            <a:pPr>
              <a:lnSpc>
                <a:spcPct val="150000"/>
              </a:lnSpc>
            </a:pPr>
            <a:r>
              <a:rPr lang="cs-CZ" b="1" u="sng" dirty="0"/>
              <a:t>Veškeré změny nejprve konzultovat s námi na MAS!</a:t>
            </a:r>
          </a:p>
          <a:p>
            <a:pPr marL="285750" indent="-285750">
              <a:lnSpc>
                <a:spcPct val="120000"/>
              </a:lnSpc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cs-CZ" dirty="0"/>
              <a:t>následně je nutné na Portálu farmáře vygenerovat formulář Hlášení o změnách</a:t>
            </a:r>
          </a:p>
          <a:p>
            <a:pPr marL="285750" indent="-285750">
              <a:lnSpc>
                <a:spcPct val="120000"/>
              </a:lnSpc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cs-CZ" dirty="0"/>
              <a:t>MAS tento formulář zkontroluje, elektronicky podepíše a zašle zpět žadateli k nahrání a podání přes Portál farmáře na SZIF</a:t>
            </a:r>
            <a:endParaRPr lang="cs-CZ" sz="1600" dirty="0"/>
          </a:p>
          <a:p>
            <a:pPr marL="285750" indent="-285750">
              <a:lnSpc>
                <a:spcPct val="120000"/>
              </a:lnSpc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cs-CZ" dirty="0"/>
              <a:t>postup pro vygenerování formuláře </a:t>
            </a:r>
            <a:r>
              <a:rPr lang="cs-CZ" dirty="0">
                <a:solidFill>
                  <a:schemeClr val="tx2">
                    <a:lumMod val="60000"/>
                    <a:lumOff val="40000"/>
                  </a:schemeClr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zde</a:t>
            </a:r>
            <a:endParaRPr lang="cs-CZ" dirty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>
              <a:lnSpc>
                <a:spcPct val="120000"/>
              </a:lnSpc>
            </a:pPr>
            <a:endParaRPr lang="cs-CZ" b="1" u="sng" dirty="0"/>
          </a:p>
          <a:p>
            <a:pPr>
              <a:lnSpc>
                <a:spcPct val="120000"/>
              </a:lnSpc>
            </a:pPr>
            <a:endParaRPr lang="cs-CZ" b="1" u="sng" dirty="0"/>
          </a:p>
          <a:p>
            <a:pPr>
              <a:lnSpc>
                <a:spcPct val="120000"/>
              </a:lnSpc>
            </a:pPr>
            <a:r>
              <a:rPr lang="cs-CZ" b="1" u="sng" dirty="0"/>
              <a:t>Změny projektu, které vznikly ve lhůtě vázanosti projektu na účel tj. v době udržitelnosti </a:t>
            </a:r>
          </a:p>
          <a:p>
            <a:pPr marL="285750" indent="-28575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cs-CZ" dirty="0"/>
              <a:t>oznámení nejpozději do 30 kalendářních dnů ode dne změny</a:t>
            </a:r>
          </a:p>
        </p:txBody>
      </p:sp>
      <p:pic>
        <p:nvPicPr>
          <p:cNvPr id="4" name="Obrázek 3" descr="Obsah obrázku mapa, text&#10;&#10;Popis vygenerován s vysokou mírou spolehlivosti">
            <a:extLst>
              <a:ext uri="{FF2B5EF4-FFF2-40B4-BE49-F238E27FC236}">
                <a16:creationId xmlns:a16="http://schemas.microsoft.com/office/drawing/2014/main" id="{B267656F-A716-49BB-8752-EA853C537E09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996739"/>
          </a:xfrm>
          <a:prstGeom prst="rect">
            <a:avLst/>
          </a:prstGeom>
        </p:spPr>
      </p:pic>
      <p:pic>
        <p:nvPicPr>
          <p:cNvPr id="2" name="Obrázek 1" descr="Obsah obrázku text, kruh, mapa&#10;&#10;Obsah generovaný pomocí AI může být nesprávný.">
            <a:extLst>
              <a:ext uri="{FF2B5EF4-FFF2-40B4-BE49-F238E27FC236}">
                <a16:creationId xmlns:a16="http://schemas.microsoft.com/office/drawing/2014/main" id="{46E780EE-AE78-DC1D-82B9-CB4BF285B5EB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83772" y="20283"/>
            <a:ext cx="1329223" cy="13292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420359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8"/>
          <p:cNvSpPr txBox="1">
            <a:spLocks noChangeArrowheads="1"/>
          </p:cNvSpPr>
          <p:nvPr/>
        </p:nvSpPr>
        <p:spPr bwMode="auto">
          <a:xfrm>
            <a:off x="179512" y="1124744"/>
            <a:ext cx="8856984" cy="610115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</a:pPr>
            <a:r>
              <a:rPr lang="cs-CZ" sz="2300" b="1" u="sng" dirty="0">
                <a:solidFill>
                  <a:schemeClr val="accent6">
                    <a:lumMod val="75000"/>
                  </a:schemeClr>
                </a:solidFill>
              </a:rPr>
              <a:t>Žádost o platbu </a:t>
            </a:r>
          </a:p>
          <a:p>
            <a:endParaRPr lang="cs-CZ" sz="800" dirty="0"/>
          </a:p>
          <a:p>
            <a:pPr marL="371475" lvl="0" indent="-285750">
              <a:lnSpc>
                <a:spcPct val="110000"/>
              </a:lnSpc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cs-CZ" dirty="0"/>
              <a:t>po ukončení realizace projektu žadatel podává </a:t>
            </a:r>
            <a:r>
              <a:rPr lang="cs-CZ" b="1" u="sng" dirty="0"/>
              <a:t>1 končenou žádost o platbu </a:t>
            </a:r>
            <a:r>
              <a:rPr lang="cs-CZ" dirty="0"/>
              <a:t>včetně příslušných povinných příloh do termínu stanoveném v Žádosti o dotaci + </a:t>
            </a:r>
            <a:r>
              <a:rPr lang="cs-CZ" b="1" u="sng" dirty="0"/>
              <a:t>aktualizovanou Žádost o dotaci</a:t>
            </a:r>
            <a:r>
              <a:rPr lang="cs-CZ" b="1" dirty="0"/>
              <a:t> </a:t>
            </a:r>
          </a:p>
          <a:p>
            <a:pPr marL="371475" indent="-285750">
              <a:lnSpc>
                <a:spcPct val="110000"/>
              </a:lnSpc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cs-CZ" dirty="0"/>
              <a:t>ŽOP se předkládá na předepsaném formuláři staženém z Portálu Farmáře    formulář je aktivní až po podpisu Dohody o poskytnutí dotace</a:t>
            </a:r>
          </a:p>
          <a:p>
            <a:pPr marL="85725">
              <a:lnSpc>
                <a:spcPct val="110000"/>
              </a:lnSpc>
              <a:spcAft>
                <a:spcPts val="1800"/>
              </a:spcAft>
            </a:pPr>
            <a:endParaRPr lang="cs-CZ" dirty="0"/>
          </a:p>
          <a:p>
            <a:pPr marL="85050" lvl="2">
              <a:lnSpc>
                <a:spcPct val="110000"/>
              </a:lnSpc>
              <a:spcAft>
                <a:spcPts val="600"/>
              </a:spcAft>
            </a:pPr>
            <a:r>
              <a:rPr lang="cs-CZ" b="1" u="sng" dirty="0"/>
              <a:t>Předložení ŽOP a dalších dokumentů na MAS:</a:t>
            </a:r>
          </a:p>
          <a:p>
            <a:pPr marL="85050" lvl="2">
              <a:lnSpc>
                <a:spcPct val="110000"/>
              </a:lnSpc>
              <a:spcAft>
                <a:spcPts val="600"/>
              </a:spcAft>
            </a:pPr>
            <a:r>
              <a:rPr lang="cs-CZ" b="1" dirty="0">
                <a:solidFill>
                  <a:schemeClr val="accent6">
                    <a:lumMod val="75000"/>
                  </a:schemeClr>
                </a:solidFill>
              </a:rPr>
              <a:t>!!!DOPORUČENÍ !!!</a:t>
            </a:r>
          </a:p>
          <a:p>
            <a:pPr marL="370800" lvl="2" indent="-285750">
              <a:lnSpc>
                <a:spcPct val="11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b="1" dirty="0"/>
              <a:t>zaslat ke kontrole na MAS </a:t>
            </a:r>
            <a:r>
              <a:rPr lang="cs-CZ" b="1" u="sng" dirty="0"/>
              <a:t>e-mailem alespoň 5 pracovních dní </a:t>
            </a:r>
            <a:r>
              <a:rPr lang="cs-CZ" b="1" dirty="0"/>
              <a:t>před oficiálním odesláním ŽOP přes portál farmáře na MAS </a:t>
            </a:r>
          </a:p>
          <a:p>
            <a:pPr marL="370800" lvl="2" indent="-285750">
              <a:lnSpc>
                <a:spcPct val="11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dirty="0"/>
              <a:t>odeslání ŽOD a ŽOP vč. příloh přes Portál Farmáře na MAS </a:t>
            </a:r>
            <a:r>
              <a:rPr lang="cs-CZ" b="1" u="sng" dirty="0"/>
              <a:t>nejpozději 10 pracovních</a:t>
            </a:r>
            <a:r>
              <a:rPr lang="cs-CZ" b="1" dirty="0"/>
              <a:t> dní před datem podání ŽOP na SZIF uvedeném v ŽOD </a:t>
            </a:r>
            <a:r>
              <a:rPr lang="cs-CZ" dirty="0"/>
              <a:t>a kontaktovat MAS o odeslání</a:t>
            </a:r>
          </a:p>
          <a:p>
            <a:pPr marL="371475" indent="-285750">
              <a:lnSpc>
                <a:spcPct val="110000"/>
              </a:lnSpc>
              <a:spcAft>
                <a:spcPts val="1200"/>
              </a:spcAft>
              <a:buFont typeface="Wingdings" panose="05000000000000000000" pitchFamily="2" charset="2"/>
              <a:buChar char="Ø"/>
            </a:pPr>
            <a:endParaRPr lang="cs-CZ" dirty="0"/>
          </a:p>
        </p:txBody>
      </p:sp>
      <p:pic>
        <p:nvPicPr>
          <p:cNvPr id="4" name="Obrázek 3" descr="Obsah obrázku mapa, text&#10;&#10;Popis vygenerován s vysokou mírou spolehlivosti">
            <a:extLst>
              <a:ext uri="{FF2B5EF4-FFF2-40B4-BE49-F238E27FC236}">
                <a16:creationId xmlns:a16="http://schemas.microsoft.com/office/drawing/2014/main" id="{B267656F-A716-49BB-8752-EA853C537E09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996739"/>
          </a:xfrm>
          <a:prstGeom prst="rect">
            <a:avLst/>
          </a:prstGeom>
        </p:spPr>
      </p:pic>
      <p:sp>
        <p:nvSpPr>
          <p:cNvPr id="2" name="Šipka: doprava 1">
            <a:extLst>
              <a:ext uri="{FF2B5EF4-FFF2-40B4-BE49-F238E27FC236}">
                <a16:creationId xmlns:a16="http://schemas.microsoft.com/office/drawing/2014/main" id="{2DC5FEA5-6A7B-3FA8-ABC7-D157D8BA5F19}"/>
              </a:ext>
            </a:extLst>
          </p:cNvPr>
          <p:cNvSpPr/>
          <p:nvPr/>
        </p:nvSpPr>
        <p:spPr>
          <a:xfrm>
            <a:off x="8244408" y="2852936"/>
            <a:ext cx="360040" cy="216024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3" name="Obrázek 2" descr="Obsah obrázku text, kruh, mapa&#10;&#10;Obsah generovaný pomocí AI může být nesprávný.">
            <a:extLst>
              <a:ext uri="{FF2B5EF4-FFF2-40B4-BE49-F238E27FC236}">
                <a16:creationId xmlns:a16="http://schemas.microsoft.com/office/drawing/2014/main" id="{7533F5F6-1CFE-2072-4719-C688937602A2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83772" y="20283"/>
            <a:ext cx="1329223" cy="13292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3706338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5066E3B-EB80-C53A-6D6B-053911F6648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8">
            <a:extLst>
              <a:ext uri="{FF2B5EF4-FFF2-40B4-BE49-F238E27FC236}">
                <a16:creationId xmlns:a16="http://schemas.microsoft.com/office/drawing/2014/main" id="{C403504E-9135-5F29-A167-E49693030BF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9512" y="1124744"/>
            <a:ext cx="8856984" cy="513525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</a:pPr>
            <a:r>
              <a:rPr lang="cs-CZ" sz="2300" b="1" u="sng" dirty="0">
                <a:solidFill>
                  <a:schemeClr val="accent6">
                    <a:lumMod val="75000"/>
                  </a:schemeClr>
                </a:solidFill>
              </a:rPr>
              <a:t>Žádost o platbu – POSTUP</a:t>
            </a:r>
          </a:p>
          <a:p>
            <a:pPr marL="342900" indent="-342900">
              <a:spcAft>
                <a:spcPts val="600"/>
              </a:spcAft>
              <a:buFont typeface="+mj-lt"/>
              <a:buAutoNum type="arabicParenR"/>
            </a:pPr>
            <a:r>
              <a:rPr lang="cs-CZ" dirty="0"/>
              <a:t>příjemce dotace spustí na PF </a:t>
            </a:r>
            <a:r>
              <a:rPr lang="cs-CZ" b="1" dirty="0"/>
              <a:t>generování ŽOP </a:t>
            </a:r>
            <a:r>
              <a:rPr lang="cs-CZ" dirty="0"/>
              <a:t>- tím se vygeneruje i poslední verze ŽOD</a:t>
            </a:r>
          </a:p>
          <a:p>
            <a:pPr marL="342900" indent="-342900">
              <a:spcAft>
                <a:spcPts val="300"/>
              </a:spcAft>
              <a:buAutoNum type="arabicParenR"/>
            </a:pPr>
            <a:r>
              <a:rPr lang="cs-CZ" dirty="0"/>
              <a:t>příjemce dotace si </a:t>
            </a:r>
            <a:r>
              <a:rPr lang="cs-CZ" b="1" dirty="0"/>
              <a:t>stáhne do svého počítače ŽOD</a:t>
            </a:r>
            <a:r>
              <a:rPr lang="cs-CZ" dirty="0"/>
              <a:t>, zkontroluje ji, případně pokud byly změny ve fázi realizace projektu, tak ji doplní a opraví na skutečnost </a:t>
            </a:r>
          </a:p>
          <a:p>
            <a:pPr marL="885825" lvl="1" indent="-342900">
              <a:lnSpc>
                <a:spcPct val="110000"/>
              </a:lnSpc>
              <a:spcAft>
                <a:spcPts val="300"/>
              </a:spcAft>
              <a:buFont typeface="+mj-lt"/>
              <a:buAutoNum type="alphaLcParenR"/>
            </a:pPr>
            <a:r>
              <a:rPr lang="cs-CZ" dirty="0"/>
              <a:t>ŽOD je třeba aktualizovat vždy u projektů, které musí plnit přidanou hodnotu anebo byl proveden přímý nákup</a:t>
            </a:r>
          </a:p>
          <a:p>
            <a:pPr marL="885825" lvl="1" indent="-342900">
              <a:lnSpc>
                <a:spcPct val="110000"/>
              </a:lnSpc>
              <a:spcAft>
                <a:spcPts val="300"/>
              </a:spcAft>
              <a:buFont typeface="+mj-lt"/>
              <a:buAutoNum type="alphaLcParenR"/>
            </a:pPr>
            <a:r>
              <a:rPr lang="cs-CZ" b="1" dirty="0"/>
              <a:t>u přímého nákupu </a:t>
            </a:r>
            <a:r>
              <a:rPr lang="cs-CZ" dirty="0"/>
              <a:t>upravit vynaložené částky na str. B3 a C1 popř. parametry na str. C1</a:t>
            </a:r>
          </a:p>
          <a:p>
            <a:pPr marL="342900" indent="-342900">
              <a:spcAft>
                <a:spcPts val="600"/>
              </a:spcAft>
              <a:buAutoNum type="arabicParenR"/>
            </a:pPr>
            <a:r>
              <a:rPr lang="cs-CZ" dirty="0"/>
              <a:t>po opravě/doplnění ŽOD příjemce dotace </a:t>
            </a:r>
            <a:r>
              <a:rPr lang="cs-CZ" b="1" dirty="0"/>
              <a:t>nahraje zpět ŽOD na PF, tím dojde i k aktualizaci žádosti o platbu</a:t>
            </a:r>
            <a:r>
              <a:rPr lang="cs-CZ" dirty="0"/>
              <a:t> – údaje obsažené v ŽOD se automaticky vygenerují/aktualizují do ŽOP (např. celkové výdaje projektu, technické řešení projektu, atd.) </a:t>
            </a:r>
            <a:r>
              <a:rPr lang="cs-CZ" b="1" dirty="0">
                <a:solidFill>
                  <a:schemeClr val="accent6">
                    <a:lumMod val="75000"/>
                  </a:schemeClr>
                </a:solidFill>
              </a:rPr>
              <a:t>není žádoucí stahovat oba formuláře najednou z PF. Nedošlo by k aktualizaci ŽOP dle nově doplněných dat do ŽOD </a:t>
            </a:r>
          </a:p>
          <a:p>
            <a:pPr marL="342900" indent="-342900">
              <a:spcAft>
                <a:spcPts val="600"/>
              </a:spcAft>
              <a:buAutoNum type="arabicParenR"/>
            </a:pPr>
            <a:r>
              <a:rPr lang="cs-CZ" dirty="0"/>
              <a:t>po stáhnutí a zpět nahrání ŽOD, příjemce dotace </a:t>
            </a:r>
            <a:r>
              <a:rPr lang="cs-CZ" b="1" dirty="0"/>
              <a:t>teprve stáhne z PF ŽOP</a:t>
            </a:r>
            <a:r>
              <a:rPr lang="cs-CZ" dirty="0"/>
              <a:t>, vyplní ji dle instruktážního listu, a to včetně soupisky</a:t>
            </a:r>
          </a:p>
        </p:txBody>
      </p:sp>
      <p:pic>
        <p:nvPicPr>
          <p:cNvPr id="4" name="Obrázek 3" descr="Obsah obrázku mapa, text&#10;&#10;Popis vygenerován s vysokou mírou spolehlivosti">
            <a:extLst>
              <a:ext uri="{FF2B5EF4-FFF2-40B4-BE49-F238E27FC236}">
                <a16:creationId xmlns:a16="http://schemas.microsoft.com/office/drawing/2014/main" id="{DA219D1C-A978-35F9-EBCB-A6405532B71C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996739"/>
          </a:xfrm>
          <a:prstGeom prst="rect">
            <a:avLst/>
          </a:prstGeom>
        </p:spPr>
      </p:pic>
      <p:pic>
        <p:nvPicPr>
          <p:cNvPr id="3" name="Obrázek 2" descr="Obsah obrázku text, kruh, mapa&#10;&#10;Obsah generovaný pomocí AI může být nesprávný.">
            <a:extLst>
              <a:ext uri="{FF2B5EF4-FFF2-40B4-BE49-F238E27FC236}">
                <a16:creationId xmlns:a16="http://schemas.microsoft.com/office/drawing/2014/main" id="{829D0A13-16F6-9C6D-38AC-533E5CC423C0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83772" y="20283"/>
            <a:ext cx="1329223" cy="13292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072504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60BA93A-22D0-F077-A5B9-ACC5D20C15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8">
            <a:extLst>
              <a:ext uri="{FF2B5EF4-FFF2-40B4-BE49-F238E27FC236}">
                <a16:creationId xmlns:a16="http://schemas.microsoft.com/office/drawing/2014/main" id="{259CFCBA-91B1-0A4F-9906-A213DF527DE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9512" y="1124744"/>
            <a:ext cx="8856984" cy="54938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</a:pPr>
            <a:r>
              <a:rPr lang="cs-CZ" sz="2300" b="1" u="sng" dirty="0">
                <a:solidFill>
                  <a:schemeClr val="accent6">
                    <a:lumMod val="75000"/>
                  </a:schemeClr>
                </a:solidFill>
              </a:rPr>
              <a:t>Žádost o platbu – POSTUP</a:t>
            </a:r>
          </a:p>
          <a:p>
            <a:pPr marL="396000" indent="-396000">
              <a:spcAft>
                <a:spcPts val="600"/>
              </a:spcAft>
              <a:buFont typeface="+mj-lt"/>
              <a:buAutoNum type="arabicParenR" startAt="5"/>
            </a:pPr>
            <a:r>
              <a:rPr lang="cs-CZ" dirty="0"/>
              <a:t>příjemce dotace </a:t>
            </a:r>
            <a:r>
              <a:rPr lang="cs-CZ" b="1" dirty="0"/>
              <a:t>nahraje po vyplnění ŽOP zpět na PF a nahraje i požadované povinné přílohy </a:t>
            </a:r>
          </a:p>
          <a:p>
            <a:pPr marL="396000" indent="-396000">
              <a:spcAft>
                <a:spcPts val="600"/>
              </a:spcAft>
              <a:buAutoNum type="arabicParenR" startAt="5"/>
            </a:pPr>
            <a:r>
              <a:rPr lang="cs-CZ" dirty="0"/>
              <a:t>po nahrání obou formulářů (ŽOP i ŽOD) odešle příjemce oba formuláře na MAS přes PF – MAS obdrží automatické upozornění, že byl ŽoP podána</a:t>
            </a:r>
          </a:p>
          <a:p>
            <a:pPr marL="396000" indent="-396000">
              <a:spcAft>
                <a:spcPts val="600"/>
              </a:spcAft>
              <a:buAutoNum type="arabicParenR" startAt="5"/>
            </a:pPr>
            <a:r>
              <a:rPr lang="cs-CZ" dirty="0"/>
              <a:t>MAS si stáhne ŽOD k sobě do počítače, zkontroluje ji a doplní stranu E2 (vyjádření k preferenčním kritériím) a E3 (vyjádření k inovativnosti projektu a k přidané hodnotě projektu). Taktéž si stáhne i ŽOP a zkontroluje ji se ŽOD, zda všechno na sebe sedí a je v pořádku. Pokud ano, tak… </a:t>
            </a:r>
          </a:p>
          <a:p>
            <a:pPr marL="984250" indent="-395288">
              <a:spcAft>
                <a:spcPts val="600"/>
              </a:spcAft>
              <a:buFont typeface="+mj-lt"/>
              <a:buAutoNum type="arabicParenR" startAt="8"/>
            </a:pPr>
            <a:r>
              <a:rPr lang="cs-CZ" dirty="0"/>
              <a:t>MAS formulář ŽOD elektronicky podepíše a nahraje zpět na PF</a:t>
            </a:r>
          </a:p>
          <a:p>
            <a:pPr marL="984250" indent="-395288">
              <a:spcAft>
                <a:spcPts val="600"/>
              </a:spcAft>
              <a:buAutoNum type="arabicParenR" startAt="8"/>
            </a:pPr>
            <a:r>
              <a:rPr lang="cs-CZ" dirty="0"/>
              <a:t>poté na ŽOP doplní ještě stranu F. Formulář podepíše a nahraje zpět na PF </a:t>
            </a:r>
          </a:p>
          <a:p>
            <a:pPr marL="984250" indent="-395288">
              <a:spcAft>
                <a:spcPts val="600"/>
              </a:spcAft>
              <a:buAutoNum type="arabicParenR" startAt="8"/>
            </a:pPr>
            <a:r>
              <a:rPr lang="cs-CZ" dirty="0"/>
              <a:t>po těchto krocích MAS informuje příjemce dotace (telefonicky, e-mailem), že oba  formuláře jsou odsouhlasené a podepsané, a že je možno pokračovat v podání ŽOP </a:t>
            </a:r>
          </a:p>
          <a:p>
            <a:pPr marL="396000" indent="-396000">
              <a:spcAft>
                <a:spcPts val="600"/>
              </a:spcAft>
              <a:buAutoNum type="arabicParenR" startAt="8"/>
            </a:pPr>
            <a:r>
              <a:rPr lang="cs-CZ" b="1" dirty="0"/>
              <a:t>příjemce dotace podá ŽOP (včetně nahrané ŽOD a příloh) na PF</a:t>
            </a:r>
            <a:r>
              <a:rPr lang="cs-CZ" dirty="0"/>
              <a:t>. Tento poslední krok je brán jako podání ŽOP a budou se k němu vztahovat podmínky Pravidel, např. do tohoto data musí být uhrazeny všechny faktury</a:t>
            </a:r>
          </a:p>
        </p:txBody>
      </p:sp>
      <p:pic>
        <p:nvPicPr>
          <p:cNvPr id="4" name="Obrázek 3" descr="Obsah obrázku mapa, text&#10;&#10;Popis vygenerován s vysokou mírou spolehlivosti">
            <a:extLst>
              <a:ext uri="{FF2B5EF4-FFF2-40B4-BE49-F238E27FC236}">
                <a16:creationId xmlns:a16="http://schemas.microsoft.com/office/drawing/2014/main" id="{F997D130-A13D-ED05-0DCA-F5FEB2E02DD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996739"/>
          </a:xfrm>
          <a:prstGeom prst="rect">
            <a:avLst/>
          </a:prstGeom>
        </p:spPr>
      </p:pic>
      <p:pic>
        <p:nvPicPr>
          <p:cNvPr id="2" name="Obrázek 1" descr="Obsah obrázku text, kruh, mapa&#10;&#10;Obsah generovaný pomocí AI může být nesprávný.">
            <a:extLst>
              <a:ext uri="{FF2B5EF4-FFF2-40B4-BE49-F238E27FC236}">
                <a16:creationId xmlns:a16="http://schemas.microsoft.com/office/drawing/2014/main" id="{B2255EA0-3E42-7A2B-7E7C-57455EFF25A1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83772" y="20283"/>
            <a:ext cx="1329223" cy="13292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228074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A7D878C-5512-5498-F5A7-BC42DA47047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8">
            <a:extLst>
              <a:ext uri="{FF2B5EF4-FFF2-40B4-BE49-F238E27FC236}">
                <a16:creationId xmlns:a16="http://schemas.microsoft.com/office/drawing/2014/main" id="{6D5E06B5-9BBF-EE32-FC04-5A45777C776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9512" y="1312102"/>
            <a:ext cx="8784976" cy="512550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</a:pPr>
            <a:r>
              <a:rPr lang="cs-CZ" sz="2300" b="1" u="sng" dirty="0">
                <a:solidFill>
                  <a:schemeClr val="accent6">
                    <a:lumMod val="75000"/>
                  </a:schemeClr>
                </a:solidFill>
              </a:rPr>
              <a:t>Žádost o platbu – povinné přílohy </a:t>
            </a:r>
          </a:p>
          <a:p>
            <a:pPr>
              <a:spcAft>
                <a:spcPts val="1200"/>
              </a:spcAft>
            </a:pPr>
            <a:endParaRPr lang="cs-CZ" sz="800" b="1" u="sng" dirty="0">
              <a:solidFill>
                <a:schemeClr val="accent6">
                  <a:lumMod val="75000"/>
                </a:schemeClr>
              </a:solidFill>
            </a:endParaRPr>
          </a:p>
          <a:p>
            <a:pPr algn="just">
              <a:lnSpc>
                <a:spcPct val="110000"/>
              </a:lnSpc>
              <a:spcAft>
                <a:spcPts val="1200"/>
              </a:spcAft>
            </a:pPr>
            <a:r>
              <a:rPr lang="cs-CZ" b="1" dirty="0"/>
              <a:t>Seznam povinných příloh je uveden v Portálu Farmáře u ŽOP</a:t>
            </a:r>
          </a:p>
          <a:p>
            <a:pPr algn="just">
              <a:lnSpc>
                <a:spcPct val="110000"/>
              </a:lnSpc>
              <a:spcAft>
                <a:spcPts val="1200"/>
              </a:spcAft>
            </a:pPr>
            <a:endParaRPr lang="cs-CZ" sz="800" b="1" dirty="0"/>
          </a:p>
          <a:p>
            <a:pPr marL="342900" indent="-342900" algn="just">
              <a:lnSpc>
                <a:spcPct val="110000"/>
              </a:lnSpc>
              <a:spcAft>
                <a:spcPts val="1200"/>
              </a:spcAft>
              <a:buFont typeface="+mj-lt"/>
              <a:buAutoNum type="arabicParenR"/>
            </a:pPr>
            <a:r>
              <a:rPr lang="cs-CZ" b="1" dirty="0"/>
              <a:t>Doklad o vedení (popř. zřízení) bankovního účtu </a:t>
            </a:r>
            <a:r>
              <a:rPr lang="cs-CZ" dirty="0"/>
              <a:t>ve vlastnictví příjemce dotace, na který bude příjemci dotace poskytnuta dotace – prostá kopie. V případě, že příjemce doklad již předložil v rámci jiné ŽoP (včetně PRV 2014+), doklad se nepředkládá.</a:t>
            </a:r>
          </a:p>
          <a:p>
            <a:pPr marL="342900" indent="-342900" algn="just">
              <a:lnSpc>
                <a:spcPct val="110000"/>
              </a:lnSpc>
              <a:spcAft>
                <a:spcPts val="1200"/>
              </a:spcAft>
              <a:buFont typeface="+mj-lt"/>
              <a:buAutoNum type="arabicParenR"/>
            </a:pPr>
            <a:r>
              <a:rPr lang="cs-CZ" b="1" dirty="0"/>
              <a:t>Účetní/daňové doklady </a:t>
            </a:r>
            <a:r>
              <a:rPr lang="cs-CZ" dirty="0"/>
              <a:t>související s realizací projektu (např. faktury, </a:t>
            </a:r>
            <a:r>
              <a:rPr lang="cs-CZ" u="sng" dirty="0"/>
              <a:t>vč. výrobních čísel strojů</a:t>
            </a:r>
            <a:r>
              <a:rPr lang="cs-CZ" dirty="0"/>
              <a:t>, či technologií, paragony) – prostá kopie. </a:t>
            </a:r>
            <a:r>
              <a:rPr lang="cs-CZ" b="1" dirty="0">
                <a:solidFill>
                  <a:schemeClr val="accent6">
                    <a:lumMod val="75000"/>
                  </a:schemeClr>
                </a:solidFill>
              </a:rPr>
              <a:t>Doklady musejí být uhrazeny nejpozději do data podání ŽOP</a:t>
            </a:r>
          </a:p>
          <a:p>
            <a:pPr marL="342900" indent="-342900">
              <a:lnSpc>
                <a:spcPct val="110000"/>
              </a:lnSpc>
              <a:spcAft>
                <a:spcPts val="1200"/>
              </a:spcAft>
              <a:buFont typeface="+mj-lt"/>
              <a:buAutoNum type="arabicParenR"/>
            </a:pPr>
            <a:r>
              <a:rPr lang="cs-CZ" b="1" dirty="0"/>
              <a:t>Doklad o uhrazení závazku dodavateli - </a:t>
            </a:r>
            <a:r>
              <a:rPr lang="cs-CZ" dirty="0"/>
              <a:t>např. výpis z bankovního účtu vč. Smlouvy o zřízení/vedení účtu, pokud byla úhrada provedena z jiného účtu, než na který bude poskytnuta dotace.</a:t>
            </a:r>
          </a:p>
        </p:txBody>
      </p:sp>
      <p:pic>
        <p:nvPicPr>
          <p:cNvPr id="4" name="Obrázek 3" descr="Obsah obrázku mapa, text&#10;&#10;Popis vygenerován s vysokou mírou spolehlivosti">
            <a:extLst>
              <a:ext uri="{FF2B5EF4-FFF2-40B4-BE49-F238E27FC236}">
                <a16:creationId xmlns:a16="http://schemas.microsoft.com/office/drawing/2014/main" id="{43D2331A-E275-F391-65E9-FCFE034F2635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996739"/>
          </a:xfrm>
          <a:prstGeom prst="rect">
            <a:avLst/>
          </a:prstGeom>
        </p:spPr>
      </p:pic>
      <p:pic>
        <p:nvPicPr>
          <p:cNvPr id="2" name="Obrázek 1" descr="Obsah obrázku text, kruh, mapa&#10;&#10;Obsah generovaný pomocí AI může být nesprávný.">
            <a:extLst>
              <a:ext uri="{FF2B5EF4-FFF2-40B4-BE49-F238E27FC236}">
                <a16:creationId xmlns:a16="http://schemas.microsoft.com/office/drawing/2014/main" id="{2BEF3E04-9F57-BACE-5620-178ADC73A8A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83772" y="20283"/>
            <a:ext cx="1329223" cy="13292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168217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8"/>
          <p:cNvSpPr txBox="1">
            <a:spLocks noChangeArrowheads="1"/>
          </p:cNvSpPr>
          <p:nvPr/>
        </p:nvSpPr>
        <p:spPr bwMode="auto">
          <a:xfrm>
            <a:off x="179512" y="1196752"/>
            <a:ext cx="8784976" cy="54107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65113" indent="-265113">
              <a:lnSpc>
                <a:spcPct val="150000"/>
              </a:lnSpc>
              <a:spcAft>
                <a:spcPts val="1200"/>
              </a:spcAft>
            </a:pPr>
            <a:r>
              <a:rPr lang="cs-CZ" sz="2300" b="1" u="sng" dirty="0">
                <a:solidFill>
                  <a:schemeClr val="accent6">
                    <a:lumMod val="75000"/>
                  </a:schemeClr>
                </a:solidFill>
              </a:rPr>
              <a:t>Žádost o platbu – povinné přílohy</a:t>
            </a:r>
            <a:endParaRPr lang="cs-CZ" sz="2300" u="sng" dirty="0"/>
          </a:p>
          <a:p>
            <a:pPr marL="265113" indent="-265113">
              <a:lnSpc>
                <a:spcPct val="150000"/>
              </a:lnSpc>
            </a:pPr>
            <a:endParaRPr lang="cs-CZ" sz="500" dirty="0"/>
          </a:p>
          <a:p>
            <a:pPr marL="342900" indent="-342900">
              <a:lnSpc>
                <a:spcPct val="110000"/>
              </a:lnSpc>
              <a:spcAft>
                <a:spcPts val="1200"/>
              </a:spcAft>
              <a:buFont typeface="+mj-lt"/>
              <a:buAutoNum type="arabicParenR" startAt="4"/>
            </a:pPr>
            <a:r>
              <a:rPr lang="cs-CZ" b="1" dirty="0"/>
              <a:t>Soupisky účetních/daňových dokladů </a:t>
            </a:r>
            <a:r>
              <a:rPr lang="cs-CZ" dirty="0"/>
              <a:t>k výdajům, ze kterých je stanovena dotace – originál, je součástí elektronického formuláře Žádosti o platbu pod tlačítkem MENU (po vyplnění formuláře je nutné soupisku uložit)</a:t>
            </a:r>
          </a:p>
          <a:p>
            <a:pPr marL="342900" indent="-342900">
              <a:lnSpc>
                <a:spcPct val="110000"/>
              </a:lnSpc>
              <a:spcAft>
                <a:spcPts val="1200"/>
              </a:spcAft>
              <a:buFont typeface="+mj-lt"/>
              <a:buAutoNum type="arabicParenR" startAt="4"/>
            </a:pPr>
            <a:r>
              <a:rPr lang="cs-CZ" b="1" dirty="0"/>
              <a:t>Dokumentace k výběru dodavatele - </a:t>
            </a:r>
            <a:r>
              <a:rPr lang="cs-CZ" dirty="0"/>
              <a:t>písemné smlouvy nebo objednávky s vybraným dodavatelem – prostá kopie</a:t>
            </a:r>
          </a:p>
          <a:p>
            <a:pPr marL="342900" indent="-342900">
              <a:lnSpc>
                <a:spcPct val="110000"/>
              </a:lnSpc>
              <a:spcAft>
                <a:spcPts val="1200"/>
              </a:spcAft>
              <a:buFont typeface="+mj-lt"/>
              <a:buAutoNum type="arabicParenR" startAt="4"/>
            </a:pPr>
            <a:r>
              <a:rPr lang="cs-CZ" b="1" dirty="0"/>
              <a:t>Dodatek/Dodatky ke smlouvě s dodavatelem </a:t>
            </a:r>
            <a:r>
              <a:rPr lang="cs-CZ" dirty="0"/>
              <a:t>na zakázky projektu (v případě, že byly s dodavatelem uzavřeny) – originál nebo úředně ověřená kopie </a:t>
            </a:r>
          </a:p>
          <a:p>
            <a:pPr marL="342900" indent="-342900">
              <a:lnSpc>
                <a:spcPct val="110000"/>
              </a:lnSpc>
              <a:spcAft>
                <a:spcPts val="1200"/>
              </a:spcAft>
              <a:buFont typeface="+mj-lt"/>
              <a:buAutoNum type="arabicParenR" startAt="4"/>
            </a:pPr>
            <a:r>
              <a:rPr lang="cs-CZ" b="1" dirty="0"/>
              <a:t>Fotodokumentace</a:t>
            </a:r>
            <a:r>
              <a:rPr lang="cs-CZ" dirty="0"/>
              <a:t> předmětu dotace pořízená v místě realizace </a:t>
            </a:r>
            <a:r>
              <a:rPr lang="cs-CZ" u="sng" dirty="0"/>
              <a:t>včetně fotozáznamu výrobního nebo evidenčního čísla</a:t>
            </a:r>
            <a:r>
              <a:rPr lang="cs-CZ" dirty="0"/>
              <a:t>, pokud je jím předmět dotace opatřen</a:t>
            </a:r>
          </a:p>
          <a:p>
            <a:pPr algn="just">
              <a:lnSpc>
                <a:spcPct val="110000"/>
              </a:lnSpc>
            </a:pPr>
            <a:r>
              <a:rPr lang="cs-CZ" b="1" dirty="0">
                <a:solidFill>
                  <a:schemeClr val="accent6">
                    <a:lumMod val="75000"/>
                  </a:schemeClr>
                </a:solidFill>
              </a:rPr>
              <a:t>Seznam příloh je vždy vygenerován automaticky ve formuláři ŽOP (dle zaměření FICHE)</a:t>
            </a:r>
            <a:endParaRPr lang="cs-CZ" dirty="0"/>
          </a:p>
          <a:p>
            <a:pPr>
              <a:tabLst>
                <a:tab pos="5834063" algn="l"/>
              </a:tabLst>
            </a:pPr>
            <a:endParaRPr lang="cs-CZ" sz="1600" dirty="0"/>
          </a:p>
        </p:txBody>
      </p:sp>
      <p:pic>
        <p:nvPicPr>
          <p:cNvPr id="4" name="Obrázek 3" descr="Obsah obrázku mapa, text&#10;&#10;Popis vygenerován s vysokou mírou spolehlivosti">
            <a:extLst>
              <a:ext uri="{FF2B5EF4-FFF2-40B4-BE49-F238E27FC236}">
                <a16:creationId xmlns:a16="http://schemas.microsoft.com/office/drawing/2014/main" id="{B267656F-A716-49BB-8752-EA853C537E0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996739"/>
          </a:xfrm>
          <a:prstGeom prst="rect">
            <a:avLst/>
          </a:prstGeom>
        </p:spPr>
      </p:pic>
      <p:pic>
        <p:nvPicPr>
          <p:cNvPr id="2" name="Obrázek 1" descr="Obsah obrázku text, kruh, mapa&#10;&#10;Obsah generovaný pomocí AI může být nesprávný.">
            <a:extLst>
              <a:ext uri="{FF2B5EF4-FFF2-40B4-BE49-F238E27FC236}">
                <a16:creationId xmlns:a16="http://schemas.microsoft.com/office/drawing/2014/main" id="{0E186F6A-D63B-381E-58A4-A4BFE8E4B9F1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83772" y="20283"/>
            <a:ext cx="1329223" cy="13292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29980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8"/>
          <p:cNvSpPr txBox="1">
            <a:spLocks noChangeArrowheads="1"/>
          </p:cNvSpPr>
          <p:nvPr/>
        </p:nvSpPr>
        <p:spPr bwMode="auto">
          <a:xfrm>
            <a:off x="179512" y="996739"/>
            <a:ext cx="8784976" cy="563231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</a:pPr>
            <a:r>
              <a:rPr lang="cs-CZ" sz="2300" b="1" u="sng" dirty="0">
                <a:solidFill>
                  <a:schemeClr val="accent6">
                    <a:lumMod val="75000"/>
                  </a:schemeClr>
                </a:solidFill>
              </a:rPr>
              <a:t>Žádost o platbu – nepovinné přílohy </a:t>
            </a:r>
          </a:p>
          <a:p>
            <a:pPr algn="just">
              <a:lnSpc>
                <a:spcPct val="110000"/>
              </a:lnSpc>
              <a:spcAft>
                <a:spcPts val="1200"/>
              </a:spcAft>
            </a:pPr>
            <a:r>
              <a:rPr lang="cs-CZ" b="1" dirty="0"/>
              <a:t>vycházejí z PK v žádosti o dotaci a záleží k jakým se žadatel zavázal splnit</a:t>
            </a:r>
            <a:endParaRPr lang="cs-CZ" sz="800" b="1" dirty="0"/>
          </a:p>
          <a:p>
            <a:pPr algn="just">
              <a:lnSpc>
                <a:spcPct val="110000"/>
              </a:lnSpc>
              <a:spcAft>
                <a:spcPts val="0"/>
              </a:spcAft>
            </a:pPr>
            <a:r>
              <a:rPr lang="cs-CZ" sz="1600" b="1" dirty="0"/>
              <a:t>PK 4 - </a:t>
            </a:r>
            <a:r>
              <a:rPr lang="pt-BR" sz="1600" b="1" dirty="0"/>
              <a:t>Propagace MAS nad rámec povinné publicity</a:t>
            </a:r>
            <a:endParaRPr lang="cs-CZ" sz="1600" b="1" dirty="0"/>
          </a:p>
          <a:p>
            <a:pPr marL="285750" indent="-285750" algn="just">
              <a:lnSpc>
                <a:spcPct val="150000"/>
              </a:lnSpc>
              <a:spcAft>
                <a:spcPts val="0"/>
              </a:spcAft>
              <a:buFontTx/>
              <a:buChar char="-"/>
            </a:pPr>
            <a:r>
              <a:rPr lang="cs-CZ" sz="1600" dirty="0"/>
              <a:t>kontrola se provádí dle dokladů prokazujících zvolenou formu (formy) propagace (= dle toho, co žadatel uvedl do žádosti o dotaci)</a:t>
            </a:r>
          </a:p>
          <a:p>
            <a:pPr marL="285750" indent="-285750" algn="just">
              <a:lnSpc>
                <a:spcPct val="150000"/>
              </a:lnSpc>
              <a:spcAft>
                <a:spcPts val="0"/>
              </a:spcAft>
              <a:buFontTx/>
              <a:buChar char="-"/>
            </a:pPr>
            <a:r>
              <a:rPr lang="cs-CZ" sz="1600" dirty="0"/>
              <a:t>propagace musí obsahovat minimálně parametry uvedené v příloze </a:t>
            </a:r>
            <a:r>
              <a:rPr lang="cs-CZ" sz="1600" dirty="0">
                <a:hlinkClick r:id="rId2"/>
              </a:rPr>
              <a:t>"Minimální parametry propagace MAS nad rámec povinné publicity„</a:t>
            </a:r>
            <a:endParaRPr lang="cs-CZ" sz="1600" dirty="0"/>
          </a:p>
          <a:p>
            <a:pPr algn="just">
              <a:lnSpc>
                <a:spcPct val="110000"/>
              </a:lnSpc>
              <a:spcAft>
                <a:spcPts val="1200"/>
              </a:spcAft>
            </a:pPr>
            <a:endParaRPr lang="cs-CZ" sz="800" dirty="0"/>
          </a:p>
          <a:p>
            <a:pPr algn="just">
              <a:spcAft>
                <a:spcPts val="0"/>
              </a:spcAft>
            </a:pPr>
            <a:r>
              <a:rPr lang="cs-CZ" sz="1600" b="1" dirty="0"/>
              <a:t>PK 6 - Efektivita využití</a:t>
            </a:r>
          </a:p>
          <a:p>
            <a:pPr marL="285750" indent="-285750" algn="just">
              <a:lnSpc>
                <a:spcPct val="150000"/>
              </a:lnSpc>
              <a:spcAft>
                <a:spcPts val="0"/>
              </a:spcAft>
              <a:buFontTx/>
              <a:buChar char="-"/>
            </a:pPr>
            <a:r>
              <a:rPr lang="cs-CZ" sz="1600" dirty="0"/>
              <a:t>kontrola se provádí dle dokladů prokazující absolvování odpovídajícího přeškolení k obsluze dronu (dokument o složení zkoušky, doložení pilotního průkazu) a čestného prohlášení žadatele potvrzující členství proškolených osob ve spolku</a:t>
            </a:r>
          </a:p>
          <a:p>
            <a:pPr algn="just">
              <a:lnSpc>
                <a:spcPct val="110000"/>
              </a:lnSpc>
              <a:spcAft>
                <a:spcPts val="1200"/>
              </a:spcAft>
            </a:pPr>
            <a:endParaRPr lang="cs-CZ" sz="800" dirty="0"/>
          </a:p>
          <a:p>
            <a:pPr algn="just">
              <a:spcAft>
                <a:spcPts val="1200"/>
              </a:spcAft>
            </a:pPr>
            <a:r>
              <a:rPr lang="cs-CZ" sz="1600" b="1" dirty="0"/>
              <a:t>PK 8 - Rozšířená nabídka využití jinými subjekty</a:t>
            </a:r>
          </a:p>
          <a:p>
            <a:pPr marL="285750" indent="-285750" algn="just">
              <a:spcAft>
                <a:spcPts val="1200"/>
              </a:spcAft>
              <a:buFontTx/>
              <a:buChar char="-"/>
            </a:pPr>
            <a:r>
              <a:rPr lang="cs-CZ" sz="1600" dirty="0"/>
              <a:t>kontrola se provádí dle dokladů (fotografie prokazující zveřejnění této nabídky s daným datem) </a:t>
            </a:r>
          </a:p>
        </p:txBody>
      </p:sp>
      <p:pic>
        <p:nvPicPr>
          <p:cNvPr id="4" name="Obrázek 3" descr="Obsah obrázku mapa, text&#10;&#10;Popis vygenerován s vysokou mírou spolehlivosti">
            <a:extLst>
              <a:ext uri="{FF2B5EF4-FFF2-40B4-BE49-F238E27FC236}">
                <a16:creationId xmlns:a16="http://schemas.microsoft.com/office/drawing/2014/main" id="{B267656F-A716-49BB-8752-EA853C537E09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996739"/>
          </a:xfrm>
          <a:prstGeom prst="rect">
            <a:avLst/>
          </a:prstGeom>
        </p:spPr>
      </p:pic>
      <p:pic>
        <p:nvPicPr>
          <p:cNvPr id="2" name="Obrázek 1" descr="Obsah obrázku text, kruh, mapa&#10;&#10;Obsah generovaný pomocí AI může být nesprávný.">
            <a:extLst>
              <a:ext uri="{FF2B5EF4-FFF2-40B4-BE49-F238E27FC236}">
                <a16:creationId xmlns:a16="http://schemas.microsoft.com/office/drawing/2014/main" id="{2A8C8139-215C-0252-BCC1-7D4A39F80A4E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83772" y="20283"/>
            <a:ext cx="1329223" cy="13292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845005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8"/>
          <p:cNvSpPr txBox="1">
            <a:spLocks noChangeArrowheads="1"/>
          </p:cNvSpPr>
          <p:nvPr/>
        </p:nvSpPr>
        <p:spPr bwMode="auto">
          <a:xfrm>
            <a:off x="107504" y="1124744"/>
            <a:ext cx="8784976" cy="561179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</a:pPr>
            <a:r>
              <a:rPr lang="cs-CZ" sz="2300" b="1" u="sng" dirty="0">
                <a:solidFill>
                  <a:schemeClr val="accent6">
                    <a:lumMod val="75000"/>
                  </a:schemeClr>
                </a:solidFill>
              </a:rPr>
              <a:t>Účtování a evidence projektu </a:t>
            </a:r>
          </a:p>
          <a:p>
            <a:pPr marL="182563" indent="-182563">
              <a:lnSpc>
                <a:spcPct val="150000"/>
              </a:lnSpc>
              <a:buFont typeface="Arial" pitchFamily="34" charset="0"/>
              <a:buChar char="•"/>
            </a:pPr>
            <a:r>
              <a:rPr lang="cs-CZ" b="1" u="sng" dirty="0"/>
              <a:t>u projektu má žadatel vždy povinnost vedení samostatné analytické účetní evidence</a:t>
            </a:r>
            <a:r>
              <a:rPr lang="cs-CZ" u="sng" dirty="0"/>
              <a:t>,</a:t>
            </a:r>
            <a:r>
              <a:rPr lang="cs-CZ" dirty="0"/>
              <a:t> případně u:</a:t>
            </a:r>
          </a:p>
          <a:p>
            <a:pPr marL="712788" indent="-173038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cs-CZ" u="sng" dirty="0"/>
              <a:t>příjemce dotace, který je účetní jednotkou</a:t>
            </a:r>
            <a:r>
              <a:rPr lang="cs-CZ" dirty="0"/>
              <a:t>: samostatné středisko</a:t>
            </a:r>
          </a:p>
          <a:p>
            <a:pPr marL="712788" indent="-173038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cs-CZ" u="sng" dirty="0"/>
              <a:t>příjemce dotace, který není účetní jednotkou</a:t>
            </a:r>
            <a:r>
              <a:rPr lang="cs-CZ" dirty="0"/>
              <a:t>: samostatnou podrobnou evidenci</a:t>
            </a:r>
          </a:p>
          <a:p>
            <a:pPr marL="183600" indent="-183600">
              <a:lnSpc>
                <a:spcPct val="15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dirty="0"/>
              <a:t>v Žádosti o platbu v soupisce (= v záhlaví ŽOP pole MENU) účetních dokladů je potřeba uvést, že se jedná o pořízení investice = IVP a následně </a:t>
            </a:r>
            <a:r>
              <a:rPr lang="cs-CZ" u="sng" dirty="0"/>
              <a:t>mít předmět dotace zaúčtovaný jako investici</a:t>
            </a:r>
          </a:p>
          <a:p>
            <a:pPr marL="183600" indent="-183600">
              <a:lnSpc>
                <a:spcPct val="15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b="1" dirty="0"/>
              <a:t>povinnost evidovat a archivovat veškeré doklady týkající se dotace </a:t>
            </a:r>
            <a:r>
              <a:rPr lang="cs-CZ" dirty="0"/>
              <a:t>(nejlépe založit si svoji složku projektu, kde budete ukládat veškeré dokumenty k žádosti o dotaci, veškerou komunikaci s SZIF atd.) – </a:t>
            </a:r>
            <a:r>
              <a:rPr lang="cs-CZ" b="1" dirty="0"/>
              <a:t>po dobu 10 let, aby bylo VŠE snadno dohledatelné</a:t>
            </a:r>
            <a:endParaRPr lang="cs-CZ" sz="1600" dirty="0"/>
          </a:p>
        </p:txBody>
      </p:sp>
      <p:pic>
        <p:nvPicPr>
          <p:cNvPr id="4" name="Obrázek 3" descr="Obsah obrázku mapa, text&#10;&#10;Popis vygenerován s vysokou mírou spolehlivosti">
            <a:extLst>
              <a:ext uri="{FF2B5EF4-FFF2-40B4-BE49-F238E27FC236}">
                <a16:creationId xmlns:a16="http://schemas.microsoft.com/office/drawing/2014/main" id="{B267656F-A716-49BB-8752-EA853C537E0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996739"/>
          </a:xfrm>
          <a:prstGeom prst="rect">
            <a:avLst/>
          </a:prstGeom>
        </p:spPr>
      </p:pic>
      <p:pic>
        <p:nvPicPr>
          <p:cNvPr id="2" name="Obrázek 1" descr="Obsah obrázku text, kruh, mapa&#10;&#10;Obsah generovaný pomocí AI může být nesprávný.">
            <a:extLst>
              <a:ext uri="{FF2B5EF4-FFF2-40B4-BE49-F238E27FC236}">
                <a16:creationId xmlns:a16="http://schemas.microsoft.com/office/drawing/2014/main" id="{DED1E2D9-ABC7-DEB5-2083-574AC3FB049E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83772" y="20283"/>
            <a:ext cx="1329223" cy="13292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541130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65A90A4-7806-84D4-AE8D-744E42CE0C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8">
            <a:extLst>
              <a:ext uri="{FF2B5EF4-FFF2-40B4-BE49-F238E27FC236}">
                <a16:creationId xmlns:a16="http://schemas.microsoft.com/office/drawing/2014/main" id="{B0A54C8B-50A1-0133-B95C-EE6909CF3DF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7016" y="1268760"/>
            <a:ext cx="8856984" cy="477464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Aft>
                <a:spcPts val="2400"/>
              </a:spcAft>
            </a:pPr>
            <a:r>
              <a:rPr lang="cs-CZ" sz="2300" b="1" u="sng" dirty="0">
                <a:solidFill>
                  <a:schemeClr val="accent6">
                    <a:lumMod val="75000"/>
                  </a:schemeClr>
                </a:solidFill>
              </a:rPr>
              <a:t>Žádost o platbu</a:t>
            </a:r>
            <a:endParaRPr lang="cs-CZ" sz="800" dirty="0"/>
          </a:p>
          <a:p>
            <a:pPr marL="85725">
              <a:lnSpc>
                <a:spcPct val="110000"/>
              </a:lnSpc>
              <a:spcAft>
                <a:spcPts val="600"/>
              </a:spcAft>
            </a:pPr>
            <a:r>
              <a:rPr lang="cs-CZ" b="1" u="sng" dirty="0"/>
              <a:t>Postupy a manuály:</a:t>
            </a:r>
          </a:p>
          <a:p>
            <a:pPr marL="357750" indent="-285750">
              <a:lnSpc>
                <a:spcPct val="11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dirty="0"/>
              <a:t>podrobný návod na podání ŽOP</a:t>
            </a:r>
          </a:p>
          <a:p>
            <a:pPr marL="357750" indent="-285750">
              <a:lnSpc>
                <a:spcPct val="11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dirty="0"/>
              <a:t>postup pro generování ŽOP a její podání ve spolupráci s MAS</a:t>
            </a:r>
          </a:p>
          <a:p>
            <a:pPr marL="357750" indent="-285750">
              <a:lnSpc>
                <a:spcPct val="11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dirty="0"/>
              <a:t>přes tlačítko MENU (ikona nahoře v záhlaví ŽOP) -&gt; instruktážní list</a:t>
            </a:r>
          </a:p>
          <a:p>
            <a:pPr marL="432000" indent="-360000">
              <a:lnSpc>
                <a:spcPct val="110000"/>
              </a:lnSpc>
              <a:spcAft>
                <a:spcPts val="600"/>
              </a:spcAft>
              <a:buFont typeface="Arial" panose="020B0604020202020204" pitchFamily="34" charset="0"/>
              <a:buChar char="→"/>
            </a:pPr>
            <a:endParaRPr lang="cs-CZ" dirty="0"/>
          </a:p>
          <a:p>
            <a:pPr marL="72000">
              <a:lnSpc>
                <a:spcPct val="110000"/>
              </a:lnSpc>
              <a:spcAft>
                <a:spcPts val="600"/>
              </a:spcAft>
            </a:pPr>
            <a:r>
              <a:rPr lang="cs-CZ" b="1" dirty="0"/>
              <a:t>Vše k dispozici pod 4. výzvou MAS zde:</a:t>
            </a:r>
          </a:p>
          <a:p>
            <a:pPr marL="72000">
              <a:lnSpc>
                <a:spcPct val="110000"/>
              </a:lnSpc>
              <a:spcAft>
                <a:spcPts val="600"/>
              </a:spcAft>
            </a:pPr>
            <a:r>
              <a:rPr lang="cs-CZ" b="1" dirty="0">
                <a:hlinkClick r:id="rId3"/>
              </a:rPr>
              <a:t>https://mas.orlicko.cz/dotace/kdy-a-jak-zadat-vyzvy/4-vyzva-sp-szp-myslivecke-spolky</a:t>
            </a:r>
            <a:endParaRPr lang="cs-CZ" b="1" dirty="0"/>
          </a:p>
          <a:p>
            <a:pPr marL="72000">
              <a:lnSpc>
                <a:spcPct val="110000"/>
              </a:lnSpc>
              <a:spcAft>
                <a:spcPts val="600"/>
              </a:spcAft>
            </a:pPr>
            <a:endParaRPr lang="cs-CZ" b="1" dirty="0"/>
          </a:p>
          <a:p>
            <a:pPr marL="72000">
              <a:lnSpc>
                <a:spcPct val="110000"/>
              </a:lnSpc>
              <a:spcAft>
                <a:spcPts val="600"/>
              </a:spcAft>
            </a:pPr>
            <a:endParaRPr lang="cs-CZ" b="1" u="sng" dirty="0"/>
          </a:p>
          <a:p>
            <a:pPr marL="370800" lvl="2" indent="-285750">
              <a:lnSpc>
                <a:spcPct val="110000"/>
              </a:lnSpc>
              <a:spcAft>
                <a:spcPts val="600"/>
              </a:spcAft>
              <a:buFont typeface="Arial" panose="020B0604020202020204" pitchFamily="34" charset="0"/>
              <a:buChar char="→"/>
            </a:pPr>
            <a:endParaRPr lang="cs-CZ" dirty="0"/>
          </a:p>
        </p:txBody>
      </p:sp>
      <p:pic>
        <p:nvPicPr>
          <p:cNvPr id="4" name="Obrázek 3" descr="Obsah obrázku mapa, text&#10;&#10;Popis vygenerován s vysokou mírou spolehlivosti">
            <a:extLst>
              <a:ext uri="{FF2B5EF4-FFF2-40B4-BE49-F238E27FC236}">
                <a16:creationId xmlns:a16="http://schemas.microsoft.com/office/drawing/2014/main" id="{BF31DD79-C061-2620-32B1-BCA06A9F1E13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996739"/>
          </a:xfrm>
          <a:prstGeom prst="rect">
            <a:avLst/>
          </a:prstGeom>
        </p:spPr>
      </p:pic>
      <p:pic>
        <p:nvPicPr>
          <p:cNvPr id="2" name="Obrázek 1" descr="Obsah obrázku text, kruh, mapa&#10;&#10;Obsah generovaný pomocí AI může být nesprávný.">
            <a:extLst>
              <a:ext uri="{FF2B5EF4-FFF2-40B4-BE49-F238E27FC236}">
                <a16:creationId xmlns:a16="http://schemas.microsoft.com/office/drawing/2014/main" id="{3FFAA98A-34D8-D60F-5C4D-EA1742E01B2D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83772" y="20283"/>
            <a:ext cx="1329223" cy="13292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18074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5957C6B-1EB1-DB96-6507-1463EEF807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8">
            <a:extLst>
              <a:ext uri="{FF2B5EF4-FFF2-40B4-BE49-F238E27FC236}">
                <a16:creationId xmlns:a16="http://schemas.microsoft.com/office/drawing/2014/main" id="{5B1EAB9F-F24B-8A41-219F-5E1E9AED5B4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5556" y="1268760"/>
            <a:ext cx="8172908" cy="463203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lvl="0">
              <a:spcAft>
                <a:spcPts val="1800"/>
              </a:spcAft>
            </a:pPr>
            <a:r>
              <a:rPr lang="cs-CZ" sz="3200" b="1" u="sng" dirty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Důležité</a:t>
            </a:r>
          </a:p>
          <a:p>
            <a:pPr lvl="0"/>
            <a:endParaRPr lang="cs-CZ" sz="1600" dirty="0"/>
          </a:p>
          <a:p>
            <a:pPr algn="just"/>
            <a:endParaRPr lang="cs-CZ" sz="1600" b="1" dirty="0"/>
          </a:p>
          <a:p>
            <a:pPr algn="just"/>
            <a:r>
              <a:rPr lang="cs-CZ" sz="1600" b="1" dirty="0"/>
              <a:t>Všichni žadatelé ve 4. výzvě SP SZP uvedli v Žádosti o dotaci, že jejich zakázka bude realizována v režimu tzv. </a:t>
            </a:r>
            <a:r>
              <a:rPr lang="cs-CZ" sz="1600" b="1" u="sng" dirty="0"/>
              <a:t>přímého nákupu</a:t>
            </a:r>
            <a:r>
              <a:rPr lang="cs-CZ" sz="1600" b="1" dirty="0"/>
              <a:t>. </a:t>
            </a:r>
          </a:p>
          <a:p>
            <a:pPr algn="just"/>
            <a:endParaRPr lang="cs-CZ" sz="1600" b="1" dirty="0"/>
          </a:p>
          <a:p>
            <a:pPr algn="just"/>
            <a:endParaRPr lang="cs-CZ" sz="1600" dirty="0"/>
          </a:p>
          <a:p>
            <a:pPr algn="just"/>
            <a:r>
              <a:rPr lang="cs-CZ" sz="1600" b="1" dirty="0"/>
              <a:t>V návaznosti na tuto skutečnost je připravena i následující prezentace</a:t>
            </a:r>
          </a:p>
          <a:p>
            <a:endParaRPr lang="cs-CZ" sz="1600" dirty="0"/>
          </a:p>
          <a:p>
            <a:endParaRPr lang="cs-CZ" sz="1600" b="1" dirty="0"/>
          </a:p>
          <a:p>
            <a:endParaRPr lang="cs-CZ" sz="1600" b="1" dirty="0"/>
          </a:p>
          <a:p>
            <a:r>
              <a:rPr lang="cs-CZ" sz="1600" b="1" dirty="0"/>
              <a:t>V případě potřeby naleznete podrobné informace k dalším režimům zadávání zakázek (cenový marketing, výběrové řízení) na stránkách SZIF zde</a:t>
            </a:r>
            <a:r>
              <a:rPr lang="cs-CZ" altLang="cs-CZ" sz="1600" b="1" dirty="0">
                <a:latin typeface="Arial" pitchFamily="34" charset="0"/>
                <a:cs typeface="Arial" pitchFamily="34" charset="0"/>
              </a:rPr>
              <a:t>:</a:t>
            </a:r>
          </a:p>
          <a:p>
            <a:endParaRPr lang="cs-CZ" sz="1600" dirty="0">
              <a:hlinkClick r:id="rId2"/>
            </a:endParaRPr>
          </a:p>
          <a:p>
            <a:r>
              <a:rPr lang="cs-CZ" sz="1600" dirty="0">
                <a:hlinkClick r:id="rId2"/>
              </a:rPr>
              <a:t>Obecné informace - Státní zemědělský intervenční fond</a:t>
            </a:r>
            <a:endParaRPr lang="cs-CZ" sz="1600" dirty="0"/>
          </a:p>
          <a:p>
            <a:pPr algn="ctr" fontAlgn="auto">
              <a:spcBef>
                <a:spcPct val="50000"/>
              </a:spcBef>
              <a:spcAft>
                <a:spcPts val="0"/>
              </a:spcAft>
              <a:defRPr/>
            </a:pPr>
            <a:endParaRPr lang="cs-CZ" altLang="cs-CZ" sz="1600" b="1" u="sng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Obrázek 3" descr="Obsah obrázku mapa, text&#10;&#10;Popis vygenerován s vysokou mírou spolehlivosti">
            <a:extLst>
              <a:ext uri="{FF2B5EF4-FFF2-40B4-BE49-F238E27FC236}">
                <a16:creationId xmlns:a16="http://schemas.microsoft.com/office/drawing/2014/main" id="{92C76FFD-25AD-EA01-A8B7-C6DE5A7900A6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996739"/>
          </a:xfrm>
          <a:prstGeom prst="rect">
            <a:avLst/>
          </a:prstGeom>
        </p:spPr>
      </p:pic>
      <p:pic>
        <p:nvPicPr>
          <p:cNvPr id="2" name="Grafický objekt 1" descr="Vykřičník se souvislou výplní">
            <a:extLst>
              <a:ext uri="{FF2B5EF4-FFF2-40B4-BE49-F238E27FC236}">
                <a16:creationId xmlns:a16="http://schemas.microsoft.com/office/drawing/2014/main" id="{782885EB-5D97-BB10-1178-3BC1F499ECE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5969432" y="1274279"/>
            <a:ext cx="914400" cy="914400"/>
          </a:xfrm>
          <a:prstGeom prst="rect">
            <a:avLst/>
          </a:prstGeom>
        </p:spPr>
      </p:pic>
      <p:pic>
        <p:nvPicPr>
          <p:cNvPr id="3" name="Grafický objekt 2" descr="Vykřičník se souvislou výplní">
            <a:extLst>
              <a:ext uri="{FF2B5EF4-FFF2-40B4-BE49-F238E27FC236}">
                <a16:creationId xmlns:a16="http://schemas.microsoft.com/office/drawing/2014/main" id="{FDD77742-E6B3-B815-84C0-6AA2914279F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6301383" y="1279798"/>
            <a:ext cx="914400" cy="914400"/>
          </a:xfrm>
          <a:prstGeom prst="rect">
            <a:avLst/>
          </a:prstGeom>
        </p:spPr>
      </p:pic>
      <p:pic>
        <p:nvPicPr>
          <p:cNvPr id="5" name="Grafický objekt 4" descr="Vykřičník se souvislou výplní">
            <a:extLst>
              <a:ext uri="{FF2B5EF4-FFF2-40B4-BE49-F238E27FC236}">
                <a16:creationId xmlns:a16="http://schemas.microsoft.com/office/drawing/2014/main" id="{4B9894B6-7374-652A-3B5D-049E8AF706C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6633334" y="1274279"/>
            <a:ext cx="914400" cy="914400"/>
          </a:xfrm>
          <a:prstGeom prst="rect">
            <a:avLst/>
          </a:prstGeom>
        </p:spPr>
      </p:pic>
      <p:pic>
        <p:nvPicPr>
          <p:cNvPr id="6" name="Obrázek 5" descr="Obsah obrázku text, kruh, mapa&#10;&#10;Obsah generovaný pomocí AI může být nesprávný.">
            <a:extLst>
              <a:ext uri="{FF2B5EF4-FFF2-40B4-BE49-F238E27FC236}">
                <a16:creationId xmlns:a16="http://schemas.microsoft.com/office/drawing/2014/main" id="{71FEE6C2-0253-B8DC-C042-BEE5456E32EC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83772" y="20283"/>
            <a:ext cx="1329223" cy="1329223"/>
          </a:xfrm>
          <a:prstGeom prst="rect">
            <a:avLst/>
          </a:prstGeom>
        </p:spPr>
      </p:pic>
      <p:sp>
        <p:nvSpPr>
          <p:cNvPr id="7" name="Šipka: dolů 6">
            <a:extLst>
              <a:ext uri="{FF2B5EF4-FFF2-40B4-BE49-F238E27FC236}">
                <a16:creationId xmlns:a16="http://schemas.microsoft.com/office/drawing/2014/main" id="{72654288-5C20-B625-6EB2-372467E64BA7}"/>
              </a:ext>
            </a:extLst>
          </p:cNvPr>
          <p:cNvSpPr/>
          <p:nvPr/>
        </p:nvSpPr>
        <p:spPr>
          <a:xfrm>
            <a:off x="4211960" y="3140968"/>
            <a:ext cx="144016" cy="288032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939456249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8"/>
          <p:cNvSpPr txBox="1">
            <a:spLocks noChangeArrowheads="1"/>
          </p:cNvSpPr>
          <p:nvPr/>
        </p:nvSpPr>
        <p:spPr bwMode="auto">
          <a:xfrm>
            <a:off x="179512" y="1124744"/>
            <a:ext cx="8784976" cy="647715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65113" indent="-265113">
              <a:lnSpc>
                <a:spcPct val="110000"/>
              </a:lnSpc>
              <a:spcAft>
                <a:spcPts val="1200"/>
              </a:spcAft>
            </a:pPr>
            <a:r>
              <a:rPr lang="cs-CZ" sz="2300" b="1" u="sng" dirty="0">
                <a:solidFill>
                  <a:schemeClr val="accent6">
                    <a:lumMod val="75000"/>
                  </a:schemeClr>
                </a:solidFill>
              </a:rPr>
              <a:t>Zajištění povinné publicity</a:t>
            </a:r>
          </a:p>
          <a:p>
            <a:pPr>
              <a:lnSpc>
                <a:spcPct val="110000"/>
              </a:lnSpc>
              <a:spcAft>
                <a:spcPts val="1200"/>
              </a:spcAft>
            </a:pPr>
            <a:r>
              <a:rPr lang="cs-CZ" b="1" dirty="0"/>
              <a:t>Dle výše výdajů/ dotace všech žádosti plyne tato povinnost žadateli:</a:t>
            </a:r>
          </a:p>
          <a:p>
            <a:pPr>
              <a:spcAft>
                <a:spcPts val="0"/>
              </a:spcAft>
            </a:pPr>
            <a:r>
              <a:rPr lang="pl-PL" b="1" u="sng" dirty="0"/>
              <a:t>Internetové stránky nebo sociální sítě</a:t>
            </a:r>
          </a:p>
          <a:p>
            <a:pPr marL="358775" lvl="1" indent="-285750">
              <a:lnSpc>
                <a:spcPct val="150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pl-PL" dirty="0"/>
              <a:t>všechny projekty, pokud takové stránky či účty na sociálních sítích existují</a:t>
            </a:r>
          </a:p>
          <a:p>
            <a:pPr marL="358775" lvl="1" indent="-285750">
              <a:lnSpc>
                <a:spcPct val="150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cs-CZ" b="1" u="sng" dirty="0"/>
              <a:t>povinné nástroje publicity musí obsahovat tyto prvky: </a:t>
            </a:r>
            <a:r>
              <a:rPr lang="cs-CZ" dirty="0"/>
              <a:t>název projektu dle žádosti o dotaci, text „byl spolufinancován Evropskou unií“ ,hlavní cíl projektu = stručný popis, v čem projekt spočívá, případně přínosy/výsledky, znak a logo EU, logo SP SZP na období 2023–2027</a:t>
            </a:r>
          </a:p>
          <a:p>
            <a:pPr marL="358775" lvl="1" indent="-285750">
              <a:lnSpc>
                <a:spcPct val="150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cs-CZ" b="1" u="sng" dirty="0"/>
              <a:t>dobrovolné prvky: </a:t>
            </a:r>
            <a:r>
              <a:rPr lang="cs-CZ" dirty="0"/>
              <a:t>Logo MAS ORLICKO, z.s.</a:t>
            </a:r>
          </a:p>
          <a:p>
            <a:pPr marL="358775" lvl="1" indent="-285750">
              <a:lnSpc>
                <a:spcPct val="110000"/>
              </a:lnSpc>
              <a:spcAft>
                <a:spcPts val="1200"/>
              </a:spcAft>
              <a:buFont typeface="Arial" panose="020B0604020202020204" pitchFamily="34" charset="0"/>
              <a:buChar char="•"/>
            </a:pPr>
            <a:endParaRPr lang="cs-CZ" dirty="0"/>
          </a:p>
          <a:p>
            <a:pPr marL="0" lvl="1">
              <a:lnSpc>
                <a:spcPct val="110000"/>
              </a:lnSpc>
              <a:spcAft>
                <a:spcPts val="1200"/>
              </a:spcAft>
            </a:pPr>
            <a:r>
              <a:rPr lang="pl-PL" b="1" dirty="0">
                <a:solidFill>
                  <a:srgbClr val="FF0000"/>
                </a:solidFill>
              </a:rPr>
              <a:t>DOPORUČENÍ</a:t>
            </a:r>
            <a:r>
              <a:rPr lang="pl-PL" dirty="0"/>
              <a:t>: vygenerovat plakát pomocí </a:t>
            </a:r>
            <a:r>
              <a:rPr lang="pl-PL" dirty="0">
                <a:hlinkClick r:id="rId2"/>
              </a:rPr>
              <a:t>„Generátoru publicity”</a:t>
            </a:r>
            <a:r>
              <a:rPr lang="pl-PL" dirty="0"/>
              <a:t> = jistota, že publicita bude splňovat vše, co je povinné</a:t>
            </a:r>
          </a:p>
          <a:p>
            <a:pPr marL="182563" indent="-182563">
              <a:lnSpc>
                <a:spcPct val="110000"/>
              </a:lnSpc>
              <a:spcAft>
                <a:spcPts val="600"/>
              </a:spcAft>
            </a:pPr>
            <a:r>
              <a:rPr lang="cs-CZ" b="1" dirty="0">
                <a:solidFill>
                  <a:srgbClr val="FE7E00"/>
                </a:solidFill>
              </a:rPr>
              <a:t>Od data podání ŽOP po celou dobu vázanosti projektu (investice 5 let)!!</a:t>
            </a:r>
          </a:p>
          <a:p>
            <a:pPr marL="182563" indent="-182563">
              <a:lnSpc>
                <a:spcPct val="110000"/>
              </a:lnSpc>
              <a:spcAft>
                <a:spcPts val="600"/>
              </a:spcAft>
            </a:pPr>
            <a:endParaRPr lang="cs-CZ" b="1" dirty="0">
              <a:solidFill>
                <a:srgbClr val="FE7E00"/>
              </a:solidFill>
            </a:endParaRPr>
          </a:p>
          <a:p>
            <a:pPr marL="182563" indent="-182563">
              <a:lnSpc>
                <a:spcPct val="110000"/>
              </a:lnSpc>
              <a:spcAft>
                <a:spcPts val="600"/>
              </a:spcAft>
            </a:pPr>
            <a:endParaRPr lang="cs-CZ" b="1" dirty="0">
              <a:solidFill>
                <a:srgbClr val="FE7E00"/>
              </a:solidFill>
            </a:endParaRPr>
          </a:p>
          <a:p>
            <a:pPr>
              <a:tabLst>
                <a:tab pos="5834063" algn="l"/>
              </a:tabLst>
            </a:pPr>
            <a:endParaRPr lang="cs-CZ" sz="1600" dirty="0"/>
          </a:p>
        </p:txBody>
      </p:sp>
      <p:pic>
        <p:nvPicPr>
          <p:cNvPr id="4" name="Obrázek 3" descr="Obsah obrázku mapa, text&#10;&#10;Popis vygenerován s vysokou mírou spolehlivosti">
            <a:extLst>
              <a:ext uri="{FF2B5EF4-FFF2-40B4-BE49-F238E27FC236}">
                <a16:creationId xmlns:a16="http://schemas.microsoft.com/office/drawing/2014/main" id="{B267656F-A716-49BB-8752-EA853C537E09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996739"/>
          </a:xfrm>
          <a:prstGeom prst="rect">
            <a:avLst/>
          </a:prstGeom>
        </p:spPr>
      </p:pic>
      <p:sp>
        <p:nvSpPr>
          <p:cNvPr id="2" name="Šipka: dolů 1">
            <a:extLst>
              <a:ext uri="{FF2B5EF4-FFF2-40B4-BE49-F238E27FC236}">
                <a16:creationId xmlns:a16="http://schemas.microsoft.com/office/drawing/2014/main" id="{9A35DBF7-2BF0-7DEC-E31B-28472024B1AA}"/>
              </a:ext>
            </a:extLst>
          </p:cNvPr>
          <p:cNvSpPr/>
          <p:nvPr/>
        </p:nvSpPr>
        <p:spPr>
          <a:xfrm>
            <a:off x="3347864" y="4941168"/>
            <a:ext cx="288032" cy="360040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3" name="Obrázek 2" descr="Obsah obrázku text, kruh, mapa&#10;&#10;Obsah generovaný pomocí AI může být nesprávný.">
            <a:extLst>
              <a:ext uri="{FF2B5EF4-FFF2-40B4-BE49-F238E27FC236}">
                <a16:creationId xmlns:a16="http://schemas.microsoft.com/office/drawing/2014/main" id="{E2DB00AA-5C71-EDA5-BC04-69D257F28509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83772" y="20283"/>
            <a:ext cx="1329223" cy="13292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3694167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8"/>
          <p:cNvSpPr txBox="1">
            <a:spLocks noChangeArrowheads="1"/>
          </p:cNvSpPr>
          <p:nvPr/>
        </p:nvSpPr>
        <p:spPr bwMode="auto">
          <a:xfrm>
            <a:off x="143508" y="1124744"/>
            <a:ext cx="8856984" cy="541635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65113" indent="-265113">
              <a:lnSpc>
                <a:spcPct val="110000"/>
              </a:lnSpc>
              <a:spcAft>
                <a:spcPts val="1200"/>
              </a:spcAft>
            </a:pPr>
            <a:r>
              <a:rPr lang="cs-CZ" sz="2300" b="1" u="sng" dirty="0">
                <a:solidFill>
                  <a:schemeClr val="accent6">
                    <a:lumMod val="75000"/>
                  </a:schemeClr>
                </a:solidFill>
              </a:rPr>
              <a:t>Kontrola v rámci administrace ŽOP na SZIF</a:t>
            </a:r>
          </a:p>
          <a:p>
            <a:pPr marL="285750" indent="-285750" algn="just">
              <a:lnSpc>
                <a:spcPct val="11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dirty="0"/>
              <a:t>po podání ŽOP přes Portál Farmáře </a:t>
            </a:r>
            <a:r>
              <a:rPr lang="cs-CZ" b="1" dirty="0"/>
              <a:t>následuje kontrola ŽOP ze strany SZIF</a:t>
            </a:r>
          </a:p>
          <a:p>
            <a:pPr marL="285750" indent="-285750" algn="just">
              <a:lnSpc>
                <a:spcPct val="11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dirty="0"/>
              <a:t>při zjištění závad a/nebo nedostatků uloží RO SZIF příjemci dotace </a:t>
            </a:r>
            <a:r>
              <a:rPr lang="cs-CZ" b="1" dirty="0"/>
              <a:t>povinnost k doplnění chybějící a/nebo opravě chybné dokumentace k ŽOP </a:t>
            </a:r>
            <a:r>
              <a:rPr lang="cs-CZ" dirty="0"/>
              <a:t>ve stanovené lhůtě</a:t>
            </a:r>
          </a:p>
          <a:p>
            <a:pPr marL="285750" indent="-285750" algn="just">
              <a:lnSpc>
                <a:spcPct val="11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dirty="0"/>
              <a:t>oproti minulému programu nejsou v této fázi vyhotovovány tzv. „chybníky“, ale nálezy se budou řešit až v rámci administrativní kontroly, tedy po registraci žádosti o platbu </a:t>
            </a:r>
          </a:p>
          <a:p>
            <a:pPr marL="285750" indent="-285750" algn="just">
              <a:lnSpc>
                <a:spcPct val="11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dirty="0"/>
              <a:t>nálezy jsou řešeny prostřednictvím </a:t>
            </a:r>
            <a:r>
              <a:rPr lang="cs-CZ" b="1" dirty="0"/>
              <a:t>„Opatření k nápravě“</a:t>
            </a:r>
            <a:r>
              <a:rPr lang="cs-CZ" dirty="0"/>
              <a:t>, které budou zaslány do datové schránky a na PF</a:t>
            </a:r>
          </a:p>
          <a:p>
            <a:pPr marL="285750" indent="-285750" algn="just">
              <a:lnSpc>
                <a:spcPct val="11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dirty="0"/>
              <a:t>po přečtení Opatření k nápravě příjemcem dotace bude na PF na dlaždici </a:t>
            </a:r>
            <a:r>
              <a:rPr lang="cs-CZ" b="1" dirty="0"/>
              <a:t>„doplnění žádosti o platbu</a:t>
            </a:r>
            <a:r>
              <a:rPr lang="cs-CZ" dirty="0"/>
              <a:t>“ zpřístupněn projekt</a:t>
            </a:r>
          </a:p>
          <a:p>
            <a:pPr marL="285750" indent="-285750" algn="just">
              <a:lnSpc>
                <a:spcPct val="11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dirty="0"/>
              <a:t>příjemce dotace opraví ŽOD, ŽOP nebo nahraje novou přílohu</a:t>
            </a:r>
          </a:p>
          <a:p>
            <a:pPr marL="285750" indent="-285750" algn="just">
              <a:lnSpc>
                <a:spcPct val="11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dirty="0"/>
              <a:t>přes PF nejprve opravenou ŽOD a ŽOP </a:t>
            </a:r>
            <a:r>
              <a:rPr lang="cs-CZ" b="1" dirty="0"/>
              <a:t>ke kontrole na MAS a k el. podpisu</a:t>
            </a:r>
          </a:p>
          <a:p>
            <a:pPr marL="285750" indent="-285750" algn="just">
              <a:lnSpc>
                <a:spcPct val="11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dirty="0"/>
              <a:t>poté </a:t>
            </a:r>
            <a:r>
              <a:rPr lang="cs-CZ" b="1" dirty="0"/>
              <a:t>zašle podepsanou ŽOD a ŽOP přes PF na SZIF</a:t>
            </a:r>
          </a:p>
        </p:txBody>
      </p:sp>
      <p:pic>
        <p:nvPicPr>
          <p:cNvPr id="4" name="Obrázek 3" descr="Obsah obrázku mapa, text&#10;&#10;Popis vygenerován s vysokou mírou spolehlivosti">
            <a:extLst>
              <a:ext uri="{FF2B5EF4-FFF2-40B4-BE49-F238E27FC236}">
                <a16:creationId xmlns:a16="http://schemas.microsoft.com/office/drawing/2014/main" id="{B267656F-A716-49BB-8752-EA853C537E09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996739"/>
          </a:xfrm>
          <a:prstGeom prst="rect">
            <a:avLst/>
          </a:prstGeom>
        </p:spPr>
      </p:pic>
      <p:pic>
        <p:nvPicPr>
          <p:cNvPr id="2" name="Obrázek 1" descr="Obsah obrázku text, kruh, mapa&#10;&#10;Obsah generovaný pomocí AI může být nesprávný.">
            <a:extLst>
              <a:ext uri="{FF2B5EF4-FFF2-40B4-BE49-F238E27FC236}">
                <a16:creationId xmlns:a16="http://schemas.microsoft.com/office/drawing/2014/main" id="{26EEE2B4-0853-0269-0180-0B0D824CFE08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83772" y="20283"/>
            <a:ext cx="1329223" cy="13292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798760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8"/>
          <p:cNvSpPr txBox="1">
            <a:spLocks noChangeArrowheads="1"/>
          </p:cNvSpPr>
          <p:nvPr/>
        </p:nvSpPr>
        <p:spPr bwMode="auto">
          <a:xfrm>
            <a:off x="107504" y="971666"/>
            <a:ext cx="8928992" cy="522989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cs-CZ" sz="2300" b="1" u="sng" dirty="0">
                <a:solidFill>
                  <a:schemeClr val="accent6">
                    <a:lumMod val="75000"/>
                  </a:schemeClr>
                </a:solidFill>
              </a:rPr>
              <a:t>Kontrola na místě</a:t>
            </a:r>
          </a:p>
          <a:p>
            <a:pPr>
              <a:lnSpc>
                <a:spcPct val="150000"/>
              </a:lnSpc>
            </a:pPr>
            <a:endParaRPr lang="cs-CZ" sz="700" b="1" dirty="0">
              <a:solidFill>
                <a:schemeClr val="accent6">
                  <a:lumMod val="75000"/>
                </a:schemeClr>
              </a:solidFill>
            </a:endParaRPr>
          </a:p>
          <a:p>
            <a:pPr>
              <a:lnSpc>
                <a:spcPct val="110000"/>
              </a:lnSpc>
              <a:spcAft>
                <a:spcPts val="600"/>
              </a:spcAft>
            </a:pPr>
            <a:r>
              <a:rPr lang="cs-CZ" sz="1700" b="1" dirty="0"/>
              <a:t>Následuje Fyzická kontrola pracovníků SZIF </a:t>
            </a:r>
            <a:r>
              <a:rPr lang="cs-CZ" sz="1700" dirty="0"/>
              <a:t>na místě realizace (přeměření, přepočítání, atd.), přítomen pracovník MAS dle jeho možností</a:t>
            </a:r>
          </a:p>
          <a:p>
            <a:pPr marL="0" indent="0">
              <a:lnSpc>
                <a:spcPct val="110000"/>
              </a:lnSpc>
              <a:spcAft>
                <a:spcPts val="600"/>
              </a:spcAft>
              <a:buNone/>
            </a:pPr>
            <a:r>
              <a:rPr lang="cs-CZ" sz="1700" b="1" u="sng" dirty="0"/>
              <a:t>SZIF o kontrole informuje žadatele a sdělí požadavky na přeložené dokumenty:</a:t>
            </a:r>
          </a:p>
          <a:p>
            <a:pPr marL="342900" indent="-342900">
              <a:lnSpc>
                <a:spcPct val="110000"/>
              </a:lnSpc>
              <a:spcAft>
                <a:spcPts val="300"/>
              </a:spcAft>
              <a:buFont typeface="+mj-lt"/>
              <a:buAutoNum type="arabicParenR"/>
            </a:pPr>
            <a:r>
              <a:rPr lang="cs-CZ" sz="1700" dirty="0">
                <a:latin typeface="Arial" panose="020B0604020202020204" pitchFamily="34" charset="0"/>
                <a:ea typeface="Aptos" panose="020B0004020202020204" pitchFamily="34" charset="0"/>
              </a:rPr>
              <a:t>originál faktury + zálohové faktury</a:t>
            </a:r>
            <a:endParaRPr lang="cs-CZ" sz="1700" dirty="0">
              <a:latin typeface="Calibri" panose="020F0502020204030204" pitchFamily="34" charset="0"/>
              <a:ea typeface="Aptos" panose="020B0004020202020204" pitchFamily="34" charset="0"/>
            </a:endParaRPr>
          </a:p>
          <a:p>
            <a:pPr marL="342900" indent="-342900">
              <a:lnSpc>
                <a:spcPct val="110000"/>
              </a:lnSpc>
              <a:spcAft>
                <a:spcPts val="300"/>
              </a:spcAft>
              <a:buFont typeface="+mj-lt"/>
              <a:buAutoNum type="arabicParenR"/>
            </a:pPr>
            <a:r>
              <a:rPr lang="cs-CZ" sz="1700" dirty="0">
                <a:latin typeface="Arial" panose="020B0604020202020204" pitchFamily="34" charset="0"/>
                <a:ea typeface="Times New Roman" panose="02020603050405020304" pitchFamily="18" charset="0"/>
              </a:rPr>
              <a:t>evidence účetního dokladu v peněžním deníku </a:t>
            </a:r>
          </a:p>
          <a:p>
            <a:pPr marL="342900" indent="-342900">
              <a:lnSpc>
                <a:spcPct val="110000"/>
              </a:lnSpc>
              <a:spcAft>
                <a:spcPts val="300"/>
              </a:spcAft>
              <a:buFont typeface="+mj-lt"/>
              <a:buAutoNum type="arabicParenR"/>
            </a:pPr>
            <a:r>
              <a:rPr lang="cs-CZ" sz="1700" dirty="0">
                <a:latin typeface="Arial" panose="020B0604020202020204" pitchFamily="34" charset="0"/>
                <a:ea typeface="Aptos" panose="020B0004020202020204" pitchFamily="34" charset="0"/>
              </a:rPr>
              <a:t>karty dlouhodobého majetku</a:t>
            </a:r>
          </a:p>
          <a:p>
            <a:pPr marL="342900" indent="-342900">
              <a:lnSpc>
                <a:spcPct val="110000"/>
              </a:lnSpc>
              <a:spcAft>
                <a:spcPts val="300"/>
              </a:spcAft>
              <a:buFont typeface="+mj-lt"/>
              <a:buAutoNum type="arabicParenR"/>
            </a:pPr>
            <a:r>
              <a:rPr lang="cs-CZ" sz="1700" dirty="0">
                <a:latin typeface="Arial" panose="020B0604020202020204" pitchFamily="34" charset="0"/>
                <a:ea typeface="Aptos" panose="020B0004020202020204" pitchFamily="34" charset="0"/>
              </a:rPr>
              <a:t>technický průkaz,</a:t>
            </a:r>
          </a:p>
          <a:p>
            <a:pPr marL="342900" indent="-342900">
              <a:lnSpc>
                <a:spcPct val="110000"/>
              </a:lnSpc>
              <a:spcAft>
                <a:spcPts val="300"/>
              </a:spcAft>
              <a:buFont typeface="+mj-lt"/>
              <a:buAutoNum type="arabicParenR"/>
            </a:pPr>
            <a:r>
              <a:rPr lang="cs-CZ" sz="1700" dirty="0">
                <a:latin typeface="Arial" panose="020B0604020202020204" pitchFamily="34" charset="0"/>
                <a:ea typeface="Aptos" panose="020B0004020202020204" pitchFamily="34" charset="0"/>
              </a:rPr>
              <a:t>návod k obsluze</a:t>
            </a:r>
            <a:endParaRPr lang="cs-CZ" sz="1700" dirty="0">
              <a:latin typeface="Calibri" panose="020F0502020204030204" pitchFamily="34" charset="0"/>
              <a:ea typeface="Aptos" panose="020B0004020202020204" pitchFamily="34" charset="0"/>
            </a:endParaRPr>
          </a:p>
          <a:p>
            <a:pPr marL="342900" indent="-342900">
              <a:lnSpc>
                <a:spcPct val="110000"/>
              </a:lnSpc>
              <a:spcAft>
                <a:spcPts val="300"/>
              </a:spcAft>
              <a:buFont typeface="+mj-lt"/>
              <a:buAutoNum type="arabicParenR"/>
            </a:pPr>
            <a:r>
              <a:rPr lang="cs-CZ" sz="1700" dirty="0">
                <a:latin typeface="Arial" panose="020B0604020202020204" pitchFamily="34" charset="0"/>
                <a:ea typeface="Aptos" panose="020B0004020202020204" pitchFamily="34" charset="0"/>
              </a:rPr>
              <a:t>přehled získaných dotací z jiných dotačních titulů než SZIF </a:t>
            </a:r>
          </a:p>
          <a:p>
            <a:pPr marL="342900" indent="-342900" algn="just">
              <a:lnSpc>
                <a:spcPct val="110000"/>
              </a:lnSpc>
              <a:spcAft>
                <a:spcPts val="300"/>
              </a:spcAft>
              <a:buFont typeface="+mj-lt"/>
              <a:buAutoNum type="arabicParenR"/>
            </a:pPr>
            <a:r>
              <a:rPr lang="cs-CZ" sz="1700" dirty="0">
                <a:latin typeface="Arial" panose="020B0604020202020204" pitchFamily="34" charset="0"/>
              </a:rPr>
              <a:t>publicita</a:t>
            </a:r>
          </a:p>
          <a:p>
            <a:pPr marL="342900" indent="-342900" algn="just">
              <a:lnSpc>
                <a:spcPct val="110000"/>
              </a:lnSpc>
              <a:spcAft>
                <a:spcPts val="600"/>
              </a:spcAft>
              <a:buFont typeface="+mj-lt"/>
              <a:buAutoNum type="arabicParenR"/>
            </a:pPr>
            <a:r>
              <a:rPr lang="cs-CZ" sz="1700" dirty="0">
                <a:latin typeface="Arial" panose="020B0604020202020204" pitchFamily="34" charset="0"/>
              </a:rPr>
              <a:t>fyzická kontrola předmětu a kontrola výrobních štítků</a:t>
            </a:r>
          </a:p>
          <a:p>
            <a:pPr marL="342900" indent="-342900" algn="just">
              <a:lnSpc>
                <a:spcPct val="110000"/>
              </a:lnSpc>
              <a:spcAft>
                <a:spcPts val="600"/>
              </a:spcAft>
              <a:buFont typeface="+mj-lt"/>
              <a:buAutoNum type="arabicParenR"/>
            </a:pPr>
            <a:endParaRPr lang="cs-CZ" sz="1700" dirty="0">
              <a:latin typeface="Arial" panose="020B0604020202020204" pitchFamily="34" charset="0"/>
            </a:endParaRPr>
          </a:p>
          <a:p>
            <a:pPr marL="285750" indent="-285750" algn="just">
              <a:lnSpc>
                <a:spcPct val="110000"/>
              </a:lnSpc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cs-CZ" sz="1700" dirty="0">
                <a:latin typeface="Arial" panose="020B0604020202020204" pitchFamily="34" charset="0"/>
              </a:rPr>
              <a:t>při zjištění nedostatků            „Opatření k nápravě“ </a:t>
            </a:r>
          </a:p>
          <a:p>
            <a:pPr marL="285750" indent="-285750" algn="just">
              <a:lnSpc>
                <a:spcPct val="110000"/>
              </a:lnSpc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cs-CZ" sz="1700" dirty="0">
                <a:latin typeface="Arial" panose="020B0604020202020204" pitchFamily="34" charset="0"/>
              </a:rPr>
              <a:t>po ukončení fyzické kontroly           „Protokol o kontrole“</a:t>
            </a:r>
          </a:p>
        </p:txBody>
      </p:sp>
      <p:pic>
        <p:nvPicPr>
          <p:cNvPr id="4" name="Obrázek 3" descr="Obsah obrázku mapa, text&#10;&#10;Popis vygenerován s vysokou mírou spolehlivosti">
            <a:extLst>
              <a:ext uri="{FF2B5EF4-FFF2-40B4-BE49-F238E27FC236}">
                <a16:creationId xmlns:a16="http://schemas.microsoft.com/office/drawing/2014/main" id="{B267656F-A716-49BB-8752-EA853C537E0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5205"/>
            <a:ext cx="9144000" cy="996739"/>
          </a:xfrm>
          <a:prstGeom prst="rect">
            <a:avLst/>
          </a:prstGeom>
        </p:spPr>
      </p:pic>
      <p:pic>
        <p:nvPicPr>
          <p:cNvPr id="2" name="Obrázek 1" descr="Obsah obrázku text, kruh, mapa&#10;&#10;Obsah generovaný pomocí AI může být nesprávný.">
            <a:extLst>
              <a:ext uri="{FF2B5EF4-FFF2-40B4-BE49-F238E27FC236}">
                <a16:creationId xmlns:a16="http://schemas.microsoft.com/office/drawing/2014/main" id="{937C5ADC-EA01-0D91-1BCF-B256608034BA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83772" y="20283"/>
            <a:ext cx="1329223" cy="1329223"/>
          </a:xfrm>
          <a:prstGeom prst="rect">
            <a:avLst/>
          </a:prstGeom>
        </p:spPr>
      </p:pic>
      <p:sp>
        <p:nvSpPr>
          <p:cNvPr id="3" name="Šipka: doprava 2">
            <a:extLst>
              <a:ext uri="{FF2B5EF4-FFF2-40B4-BE49-F238E27FC236}">
                <a16:creationId xmlns:a16="http://schemas.microsoft.com/office/drawing/2014/main" id="{A55C7831-A53E-C570-0ABC-1202C9394B32}"/>
              </a:ext>
            </a:extLst>
          </p:cNvPr>
          <p:cNvSpPr/>
          <p:nvPr/>
        </p:nvSpPr>
        <p:spPr>
          <a:xfrm>
            <a:off x="3347864" y="5886334"/>
            <a:ext cx="360040" cy="144016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" name="Šipka: doprava 5">
            <a:extLst>
              <a:ext uri="{FF2B5EF4-FFF2-40B4-BE49-F238E27FC236}">
                <a16:creationId xmlns:a16="http://schemas.microsoft.com/office/drawing/2014/main" id="{90877B5D-6208-FF0B-2F9F-127E14F5BFA4}"/>
              </a:ext>
            </a:extLst>
          </p:cNvPr>
          <p:cNvSpPr/>
          <p:nvPr/>
        </p:nvSpPr>
        <p:spPr>
          <a:xfrm>
            <a:off x="2735796" y="5597624"/>
            <a:ext cx="360040" cy="144016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62541305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8"/>
          <p:cNvSpPr txBox="1">
            <a:spLocks noChangeArrowheads="1"/>
          </p:cNvSpPr>
          <p:nvPr/>
        </p:nvSpPr>
        <p:spPr bwMode="auto">
          <a:xfrm>
            <a:off x="360782" y="1484784"/>
            <a:ext cx="8171658" cy="292387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65113" indent="-265113">
              <a:spcAft>
                <a:spcPts val="1200"/>
              </a:spcAft>
            </a:pPr>
            <a:r>
              <a:rPr lang="cs-CZ" sz="2300" b="1" u="sng" dirty="0">
                <a:solidFill>
                  <a:schemeClr val="accent6">
                    <a:lumMod val="75000"/>
                  </a:schemeClr>
                </a:solidFill>
              </a:rPr>
              <a:t>Oznámení o výši dotace</a:t>
            </a: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cs-CZ" dirty="0"/>
              <a:t>nárok na získání dotace vznikne žadateli okamžikem schválení úplné a řádné žádosti o platbu poskytovatelem dotace, tj. po obdržení dokumentu </a:t>
            </a:r>
            <a:r>
              <a:rPr lang="cs-CZ" b="1" dirty="0"/>
              <a:t>"</a:t>
            </a:r>
            <a:r>
              <a:rPr lang="cs-CZ" b="1" u="sng" dirty="0"/>
              <a:t>Oznámení o výši dotace</a:t>
            </a:r>
            <a:r>
              <a:rPr lang="cs-CZ" b="1" dirty="0"/>
              <a:t>„</a:t>
            </a: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cs-CZ" b="1" dirty="0"/>
              <a:t>zpravidla do 2 měsíců od obdržení Protokolu z kontroly</a:t>
            </a: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cs-CZ" b="1" dirty="0"/>
              <a:t>do 21 kal. dnů po schválení proplacení následuje samotné proplacení</a:t>
            </a:r>
            <a:endParaRPr lang="cs-CZ" dirty="0"/>
          </a:p>
          <a:p>
            <a:pPr>
              <a:tabLst>
                <a:tab pos="5834063" algn="l"/>
              </a:tabLst>
            </a:pPr>
            <a:endParaRPr lang="cs-CZ" sz="1600" dirty="0"/>
          </a:p>
        </p:txBody>
      </p:sp>
      <p:pic>
        <p:nvPicPr>
          <p:cNvPr id="4" name="Obrázek 3" descr="Obsah obrázku mapa, text&#10;&#10;Popis vygenerován s vysokou mírou spolehlivosti">
            <a:extLst>
              <a:ext uri="{FF2B5EF4-FFF2-40B4-BE49-F238E27FC236}">
                <a16:creationId xmlns:a16="http://schemas.microsoft.com/office/drawing/2014/main" id="{B267656F-A716-49BB-8752-EA853C537E0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996739"/>
          </a:xfrm>
          <a:prstGeom prst="rect">
            <a:avLst/>
          </a:prstGeom>
        </p:spPr>
      </p:pic>
      <p:pic>
        <p:nvPicPr>
          <p:cNvPr id="2" name="Obrázek 1" descr="Obsah obrázku text, kruh, mapa&#10;&#10;Obsah generovaný pomocí AI může být nesprávný.">
            <a:extLst>
              <a:ext uri="{FF2B5EF4-FFF2-40B4-BE49-F238E27FC236}">
                <a16:creationId xmlns:a16="http://schemas.microsoft.com/office/drawing/2014/main" id="{7995532F-708A-469C-0AEE-CB4F601FE56B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83772" y="20283"/>
            <a:ext cx="1329223" cy="13292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6863245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8"/>
          <p:cNvSpPr txBox="1">
            <a:spLocks noChangeArrowheads="1"/>
          </p:cNvSpPr>
          <p:nvPr/>
        </p:nvSpPr>
        <p:spPr bwMode="auto">
          <a:xfrm>
            <a:off x="107504" y="1268760"/>
            <a:ext cx="8784976" cy="504138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</a:pPr>
            <a:r>
              <a:rPr lang="cs-CZ" sz="2300" b="1" u="sng" dirty="0">
                <a:solidFill>
                  <a:schemeClr val="accent6">
                    <a:lumMod val="75000"/>
                  </a:schemeClr>
                </a:solidFill>
              </a:rPr>
              <a:t>Udržitelnost projektu, archivace</a:t>
            </a:r>
            <a:endParaRPr lang="cs-CZ" sz="800" dirty="0"/>
          </a:p>
          <a:p>
            <a:pPr marL="285750" lvl="0" indent="-285750" algn="just">
              <a:lnSpc>
                <a:spcPct val="11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dirty="0"/>
              <a:t>po celou </a:t>
            </a:r>
            <a:r>
              <a:rPr lang="cs-CZ" b="1" dirty="0"/>
              <a:t>dobu udržitelnosti (5 let od přijetí platby na účet) </a:t>
            </a:r>
            <a:r>
              <a:rPr lang="cs-CZ" dirty="0"/>
              <a:t>musí žadatel dodržovat podmínky stanovené v Pravidlech pro poskytnutí dotace (lhůta vázanosti projektu na účel)</a:t>
            </a:r>
          </a:p>
          <a:p>
            <a:pPr marL="285750" lvl="0" indent="-285750" algn="just">
              <a:lnSpc>
                <a:spcPct val="11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dirty="0"/>
              <a:t>zajistit využití k účelu, ke kterému projekt realizoval, jinak žadatel dotaci vrátí</a:t>
            </a:r>
          </a:p>
          <a:p>
            <a:pPr marL="285750" lvl="0" indent="-285750" algn="just">
              <a:lnSpc>
                <a:spcPct val="11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dirty="0"/>
              <a:t>po celou dobu udržitelnosti mohou probíhat kontroly podmínek publicity, vlastnictví a užívání výstupů projektu ke stanovenému účelu</a:t>
            </a:r>
          </a:p>
          <a:p>
            <a:pPr marL="285750" lvl="0" indent="-285750" algn="just">
              <a:lnSpc>
                <a:spcPct val="110000"/>
              </a:lnSpc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cs-CZ" dirty="0"/>
              <a:t>veškerou dokumentaci žadatel povinně </a:t>
            </a:r>
            <a:r>
              <a:rPr lang="cs-CZ" b="1" dirty="0"/>
              <a:t>archivuje 10 let </a:t>
            </a:r>
            <a:r>
              <a:rPr lang="cs-CZ" dirty="0"/>
              <a:t>od podání žádosti </a:t>
            </a:r>
          </a:p>
          <a:p>
            <a:pPr>
              <a:lnSpc>
                <a:spcPct val="110000"/>
              </a:lnSpc>
              <a:spcAft>
                <a:spcPts val="600"/>
              </a:spcAft>
            </a:pPr>
            <a:endParaRPr lang="cs-CZ" b="1" u="sng" dirty="0">
              <a:solidFill>
                <a:schemeClr val="accent6">
                  <a:lumMod val="75000"/>
                </a:schemeClr>
              </a:solidFill>
            </a:endParaRPr>
          </a:p>
          <a:p>
            <a:pPr>
              <a:lnSpc>
                <a:spcPct val="110000"/>
              </a:lnSpc>
              <a:spcAft>
                <a:spcPts val="600"/>
              </a:spcAft>
            </a:pPr>
            <a:r>
              <a:rPr lang="cs-CZ" b="1" u="sng" dirty="0">
                <a:solidFill>
                  <a:schemeClr val="accent6">
                    <a:lumMod val="75000"/>
                  </a:schemeClr>
                </a:solidFill>
              </a:rPr>
              <a:t>Povinné přílohy předkládané po proplacení projektu </a:t>
            </a:r>
            <a:endParaRPr lang="cs-CZ" b="1" dirty="0">
              <a:solidFill>
                <a:schemeClr val="accent6">
                  <a:lumMod val="75000"/>
                </a:schemeClr>
              </a:solidFill>
            </a:endParaRPr>
          </a:p>
          <a:p>
            <a:pPr marL="285750" indent="-285750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cs-CZ" b="1" dirty="0"/>
              <a:t>monitorovací zpráva </a:t>
            </a:r>
            <a:r>
              <a:rPr lang="cs-CZ" dirty="0"/>
              <a:t>k projektu na formuláři vygenerovaná na Portálu Farmáře</a:t>
            </a:r>
          </a:p>
          <a:p>
            <a:pPr marL="285750" indent="-285750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cs-CZ" dirty="0"/>
              <a:t>zpráva je odevzdávána </a:t>
            </a:r>
            <a:r>
              <a:rPr lang="cs-CZ" b="1" dirty="0"/>
              <a:t>k 31. 7. ve druhém roce </a:t>
            </a:r>
            <a:r>
              <a:rPr lang="cs-CZ" dirty="0"/>
              <a:t>po roce převedení dotace na účet příjemce</a:t>
            </a:r>
          </a:p>
          <a:p>
            <a:pPr>
              <a:tabLst>
                <a:tab pos="5834063" algn="l"/>
              </a:tabLst>
            </a:pPr>
            <a:endParaRPr lang="cs-CZ" sz="1600" dirty="0"/>
          </a:p>
        </p:txBody>
      </p:sp>
      <p:pic>
        <p:nvPicPr>
          <p:cNvPr id="4" name="Obrázek 3" descr="Obsah obrázku mapa, text&#10;&#10;Popis vygenerován s vysokou mírou spolehlivosti">
            <a:extLst>
              <a:ext uri="{FF2B5EF4-FFF2-40B4-BE49-F238E27FC236}">
                <a16:creationId xmlns:a16="http://schemas.microsoft.com/office/drawing/2014/main" id="{B267656F-A716-49BB-8752-EA853C537E0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996739"/>
          </a:xfrm>
          <a:prstGeom prst="rect">
            <a:avLst/>
          </a:prstGeom>
        </p:spPr>
      </p:pic>
      <p:pic>
        <p:nvPicPr>
          <p:cNvPr id="2" name="Obrázek 1" descr="Obsah obrázku text, kruh, mapa&#10;&#10;Obsah generovaný pomocí AI může být nesprávný.">
            <a:extLst>
              <a:ext uri="{FF2B5EF4-FFF2-40B4-BE49-F238E27FC236}">
                <a16:creationId xmlns:a16="http://schemas.microsoft.com/office/drawing/2014/main" id="{1DC15D04-1A87-2238-5DF9-7DE065EAA6CC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83772" y="20283"/>
            <a:ext cx="1329223" cy="13292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9140898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8"/>
          <p:cNvSpPr txBox="1">
            <a:spLocks noChangeArrowheads="1"/>
          </p:cNvSpPr>
          <p:nvPr/>
        </p:nvSpPr>
        <p:spPr bwMode="auto">
          <a:xfrm>
            <a:off x="179512" y="1268760"/>
            <a:ext cx="8784976" cy="360098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cs-CZ" sz="2300" b="1" u="sng" dirty="0">
                <a:solidFill>
                  <a:schemeClr val="accent6">
                    <a:lumMod val="75000"/>
                  </a:schemeClr>
                </a:solidFill>
              </a:rPr>
              <a:t>Spolupráce s MAS ORLICKO, </a:t>
            </a:r>
            <a:r>
              <a:rPr lang="cs-CZ" sz="2300" b="1" u="sng" dirty="0" err="1">
                <a:solidFill>
                  <a:schemeClr val="accent6">
                    <a:lumMod val="75000"/>
                  </a:schemeClr>
                </a:solidFill>
              </a:rPr>
              <a:t>z.s</a:t>
            </a:r>
            <a:r>
              <a:rPr lang="cs-CZ" sz="2300" b="1" u="sng" dirty="0">
                <a:solidFill>
                  <a:schemeClr val="accent6">
                    <a:lumMod val="75000"/>
                  </a:schemeClr>
                </a:solidFill>
              </a:rPr>
              <a:t>.</a:t>
            </a:r>
          </a:p>
          <a:p>
            <a:endParaRPr lang="cs-CZ" dirty="0"/>
          </a:p>
          <a:p>
            <a:r>
              <a:rPr lang="cs-CZ" b="1" dirty="0"/>
              <a:t>Spolupracovat s pracovníky kanceláře MAS, především: </a:t>
            </a:r>
          </a:p>
          <a:p>
            <a:pPr marL="265113" indent="-265113">
              <a:lnSpc>
                <a:spcPct val="150000"/>
              </a:lnSpc>
            </a:pPr>
            <a:r>
              <a:rPr lang="cs-CZ" dirty="0"/>
              <a:t>•	informovat o postupu projektu </a:t>
            </a:r>
          </a:p>
          <a:p>
            <a:pPr marL="265113" indent="-265113">
              <a:lnSpc>
                <a:spcPct val="150000"/>
              </a:lnSpc>
            </a:pPr>
            <a:r>
              <a:rPr lang="cs-CZ" dirty="0"/>
              <a:t>• 	informovat je o zamýšlených i nezamýšlených změnách projektu </a:t>
            </a:r>
          </a:p>
          <a:p>
            <a:pPr marL="265113" indent="-265113">
              <a:lnSpc>
                <a:spcPct val="150000"/>
              </a:lnSpc>
            </a:pPr>
            <a:r>
              <a:rPr lang="pt-BR" dirty="0"/>
              <a:t>• </a:t>
            </a:r>
            <a:r>
              <a:rPr lang="cs-CZ" dirty="0"/>
              <a:t>	</a:t>
            </a:r>
            <a:r>
              <a:rPr lang="pt-BR" dirty="0"/>
              <a:t>informovat o korespondenci se SZIF </a:t>
            </a:r>
          </a:p>
          <a:p>
            <a:pPr marL="265113" indent="-265113">
              <a:lnSpc>
                <a:spcPct val="150000"/>
              </a:lnSpc>
            </a:pPr>
            <a:r>
              <a:rPr lang="cs-CZ" dirty="0"/>
              <a:t>• 	spolupracovat při zajišťování publicity programu SP SZP (zveřejnění informací o podpořených projektech, včetně fotodokumentace, ….) </a:t>
            </a:r>
          </a:p>
          <a:p>
            <a:endParaRPr lang="cs-CZ" dirty="0"/>
          </a:p>
          <a:p>
            <a:pPr>
              <a:tabLst>
                <a:tab pos="5834063" algn="l"/>
              </a:tabLst>
            </a:pPr>
            <a:endParaRPr lang="cs-CZ" sz="1600" dirty="0"/>
          </a:p>
        </p:txBody>
      </p:sp>
      <p:pic>
        <p:nvPicPr>
          <p:cNvPr id="4" name="Obrázek 3" descr="Obsah obrázku mapa, text&#10;&#10;Popis vygenerován s vysokou mírou spolehlivosti">
            <a:extLst>
              <a:ext uri="{FF2B5EF4-FFF2-40B4-BE49-F238E27FC236}">
                <a16:creationId xmlns:a16="http://schemas.microsoft.com/office/drawing/2014/main" id="{B267656F-A716-49BB-8752-EA853C537E0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996739"/>
          </a:xfrm>
          <a:prstGeom prst="rect">
            <a:avLst/>
          </a:prstGeom>
        </p:spPr>
      </p:pic>
      <p:pic>
        <p:nvPicPr>
          <p:cNvPr id="2" name="Obrázek 1" descr="Obsah obrázku text, kruh, mapa&#10;&#10;Obsah generovaný pomocí AI může být nesprávný.">
            <a:extLst>
              <a:ext uri="{FF2B5EF4-FFF2-40B4-BE49-F238E27FC236}">
                <a16:creationId xmlns:a16="http://schemas.microsoft.com/office/drawing/2014/main" id="{DACF1B71-AF6D-324B-A80C-72E34E7EB90C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83772" y="20283"/>
            <a:ext cx="1329223" cy="13292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4502323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8"/>
          <p:cNvSpPr txBox="1">
            <a:spLocks noChangeArrowheads="1"/>
          </p:cNvSpPr>
          <p:nvPr/>
        </p:nvSpPr>
        <p:spPr bwMode="auto">
          <a:xfrm>
            <a:off x="251520" y="1025278"/>
            <a:ext cx="8640960" cy="455201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110000"/>
              </a:lnSpc>
              <a:spcAft>
                <a:spcPts val="1800"/>
              </a:spcAft>
            </a:pPr>
            <a:r>
              <a:rPr lang="cs-CZ" sz="2400" b="1" u="sng" dirty="0">
                <a:solidFill>
                  <a:schemeClr val="accent6">
                    <a:lumMod val="75000"/>
                  </a:schemeClr>
                </a:solidFill>
              </a:rPr>
              <a:t>Zdroje</a:t>
            </a:r>
          </a:p>
          <a:p>
            <a:pPr marL="342900" indent="-342900">
              <a:lnSpc>
                <a:spcPct val="110000"/>
              </a:lnSpc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cs-CZ" b="1" dirty="0"/>
              <a:t>veškeré dokumenty, návody, postupy, pravidla naleznete</a:t>
            </a:r>
            <a:r>
              <a:rPr lang="cs-CZ" dirty="0"/>
              <a:t> na </a:t>
            </a:r>
            <a:r>
              <a:rPr lang="cs-CZ" b="1" dirty="0"/>
              <a:t>webových stránkách </a:t>
            </a:r>
            <a:r>
              <a:rPr lang="cs-CZ" b="1" dirty="0">
                <a:hlinkClick r:id="rId2"/>
              </a:rPr>
              <a:t>MAS ORLICKO, z.s.</a:t>
            </a:r>
            <a:r>
              <a:rPr lang="cs-CZ" b="1" dirty="0"/>
              <a:t> </a:t>
            </a:r>
          </a:p>
          <a:p>
            <a:pPr marL="342900" indent="-342900">
              <a:lnSpc>
                <a:spcPct val="110000"/>
              </a:lnSpc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cs-CZ" dirty="0"/>
              <a:t>DOTACE           sekce „Kdy a jak žádat - VÝZVY“           rok 2026</a:t>
            </a:r>
          </a:p>
          <a:p>
            <a:pPr marL="271463">
              <a:lnSpc>
                <a:spcPct val="110000"/>
              </a:lnSpc>
              <a:spcAft>
                <a:spcPts val="600"/>
              </a:spcAft>
            </a:pPr>
            <a:r>
              <a:rPr lang="cs-CZ" dirty="0">
                <a:hlinkClick r:id="rId3"/>
              </a:rPr>
              <a:t>https://mas.orlicko.cz/dotace/kdy-a-jak-zadat-vyzvy/4-vyzva-sp-szp-myslivecke-spolky</a:t>
            </a:r>
            <a:endParaRPr lang="cs-CZ" dirty="0"/>
          </a:p>
          <a:p>
            <a:pPr marL="285750" indent="-285750">
              <a:lnSpc>
                <a:spcPct val="11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cs-CZ" b="1" dirty="0">
              <a:hlinkClick r:id="rId4"/>
            </a:endParaRPr>
          </a:p>
          <a:p>
            <a:pPr marL="285750" indent="-285750">
              <a:lnSpc>
                <a:spcPct val="11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b="1" dirty="0">
                <a:hlinkClick r:id="rId4"/>
              </a:rPr>
              <a:t>Portál farmáře</a:t>
            </a:r>
            <a:r>
              <a:rPr lang="cs-CZ" b="1" dirty="0"/>
              <a:t>: </a:t>
            </a:r>
            <a:r>
              <a:rPr lang="cs-CZ" dirty="0"/>
              <a:t>instruktážní listy, </a:t>
            </a:r>
          </a:p>
          <a:p>
            <a:pPr>
              <a:lnSpc>
                <a:spcPct val="110000"/>
              </a:lnSpc>
              <a:spcAft>
                <a:spcPts val="600"/>
              </a:spcAft>
            </a:pPr>
            <a:r>
              <a:rPr lang="cs-CZ" dirty="0"/>
              <a:t>               soupiska účetních dokladů</a:t>
            </a:r>
          </a:p>
          <a:p>
            <a:pPr>
              <a:lnSpc>
                <a:spcPct val="150000"/>
              </a:lnSpc>
            </a:pPr>
            <a:endParaRPr lang="cs-CZ" sz="1600" b="1" dirty="0"/>
          </a:p>
          <a:p>
            <a:pPr>
              <a:tabLst>
                <a:tab pos="5834063" algn="l"/>
              </a:tabLst>
            </a:pPr>
            <a:endParaRPr lang="cs-CZ" sz="1600" dirty="0"/>
          </a:p>
        </p:txBody>
      </p:sp>
      <p:pic>
        <p:nvPicPr>
          <p:cNvPr id="4" name="Obrázek 3" descr="Obsah obrázku mapa, text&#10;&#10;Popis vygenerován s vysokou mírou spolehlivosti">
            <a:extLst>
              <a:ext uri="{FF2B5EF4-FFF2-40B4-BE49-F238E27FC236}">
                <a16:creationId xmlns:a16="http://schemas.microsoft.com/office/drawing/2014/main" id="{B267656F-A716-49BB-8752-EA853C537E09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996739"/>
          </a:xfrm>
          <a:prstGeom prst="rect">
            <a:avLst/>
          </a:prstGeom>
        </p:spPr>
      </p:pic>
      <p:sp>
        <p:nvSpPr>
          <p:cNvPr id="2" name="Šipka: doprava 1">
            <a:extLst>
              <a:ext uri="{FF2B5EF4-FFF2-40B4-BE49-F238E27FC236}">
                <a16:creationId xmlns:a16="http://schemas.microsoft.com/office/drawing/2014/main" id="{819C45A6-07C7-F6EB-C945-C44D7829ED70}"/>
              </a:ext>
            </a:extLst>
          </p:cNvPr>
          <p:cNvSpPr/>
          <p:nvPr/>
        </p:nvSpPr>
        <p:spPr>
          <a:xfrm>
            <a:off x="1835696" y="2564904"/>
            <a:ext cx="287776" cy="216024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" name="Šipka: doprava 2">
            <a:extLst>
              <a:ext uri="{FF2B5EF4-FFF2-40B4-BE49-F238E27FC236}">
                <a16:creationId xmlns:a16="http://schemas.microsoft.com/office/drawing/2014/main" id="{E8CBAE11-7630-236E-472D-C424D0815693}"/>
              </a:ext>
            </a:extLst>
          </p:cNvPr>
          <p:cNvSpPr/>
          <p:nvPr/>
        </p:nvSpPr>
        <p:spPr>
          <a:xfrm>
            <a:off x="5868144" y="2564904"/>
            <a:ext cx="287776" cy="216024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7" name="Obrázek 6">
            <a:extLst>
              <a:ext uri="{FF2B5EF4-FFF2-40B4-BE49-F238E27FC236}">
                <a16:creationId xmlns:a16="http://schemas.microsoft.com/office/drawing/2014/main" id="{8707F93F-2F40-1120-B3F7-A86400A9898B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355976" y="3717032"/>
            <a:ext cx="4414901" cy="2627143"/>
          </a:xfrm>
          <a:prstGeom prst="rect">
            <a:avLst/>
          </a:prstGeom>
        </p:spPr>
      </p:pic>
      <p:pic>
        <p:nvPicPr>
          <p:cNvPr id="8" name="Obrázek 7" descr="Obsah obrázku text, kruh, mapa&#10;&#10;Obsah generovaný pomocí AI může být nesprávný.">
            <a:extLst>
              <a:ext uri="{FF2B5EF4-FFF2-40B4-BE49-F238E27FC236}">
                <a16:creationId xmlns:a16="http://schemas.microsoft.com/office/drawing/2014/main" id="{0CB485B2-5BE4-E7EE-7DB7-3FC706709491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83772" y="20283"/>
            <a:ext cx="1329223" cy="13292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6267975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8"/>
          <p:cNvSpPr txBox="1">
            <a:spLocks noChangeArrowheads="1"/>
          </p:cNvSpPr>
          <p:nvPr/>
        </p:nvSpPr>
        <p:spPr bwMode="auto">
          <a:xfrm>
            <a:off x="215516" y="2326464"/>
            <a:ext cx="8712968" cy="156966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endParaRPr lang="cs-CZ" altLang="cs-CZ" sz="3200" b="1" i="1" dirty="0">
              <a:solidFill>
                <a:schemeClr val="accent6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cs-CZ" altLang="cs-CZ" sz="4800" b="1" dirty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DĚKUJI ZA POZORNOST</a:t>
            </a:r>
          </a:p>
          <a:p>
            <a:pPr>
              <a:tabLst>
                <a:tab pos="5834063" algn="l"/>
              </a:tabLst>
            </a:pPr>
            <a:endParaRPr lang="cs-CZ" sz="1600" dirty="0"/>
          </a:p>
        </p:txBody>
      </p:sp>
      <p:pic>
        <p:nvPicPr>
          <p:cNvPr id="4" name="Obrázek 3" descr="Obsah obrázku mapa, text&#10;&#10;Popis vygenerován s vysokou mírou spolehlivosti">
            <a:extLst>
              <a:ext uri="{FF2B5EF4-FFF2-40B4-BE49-F238E27FC236}">
                <a16:creationId xmlns:a16="http://schemas.microsoft.com/office/drawing/2014/main" id="{B267656F-A716-49BB-8752-EA853C537E0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996739"/>
          </a:xfrm>
          <a:prstGeom prst="rect">
            <a:avLst/>
          </a:prstGeom>
        </p:spPr>
      </p:pic>
      <p:sp>
        <p:nvSpPr>
          <p:cNvPr id="2" name="TextovéPole 1">
            <a:extLst>
              <a:ext uri="{FF2B5EF4-FFF2-40B4-BE49-F238E27FC236}">
                <a16:creationId xmlns:a16="http://schemas.microsoft.com/office/drawing/2014/main" id="{C6D879A8-78D8-36E5-5C03-8B6F6361965A}"/>
              </a:ext>
            </a:extLst>
          </p:cNvPr>
          <p:cNvSpPr txBox="1"/>
          <p:nvPr/>
        </p:nvSpPr>
        <p:spPr>
          <a:xfrm>
            <a:off x="683568" y="5102741"/>
            <a:ext cx="388843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600" b="1" dirty="0"/>
              <a:t>Ing. Alice Brožková</a:t>
            </a:r>
          </a:p>
          <a:p>
            <a:r>
              <a:rPr lang="cs-CZ" sz="1600" dirty="0"/>
              <a:t>mobil: 735 755 725</a:t>
            </a:r>
          </a:p>
          <a:p>
            <a:r>
              <a:rPr lang="cs-CZ" sz="1600" dirty="0"/>
              <a:t>e-mail: </a:t>
            </a:r>
            <a:r>
              <a:rPr lang="cs-CZ" sz="1600" u="sng" dirty="0">
                <a:hlinkClick r:id="rId3"/>
              </a:rPr>
              <a:t>a.brozkova@mas.orlicko.cz</a:t>
            </a:r>
            <a:endParaRPr lang="cs-CZ" sz="1600" u="sng" dirty="0"/>
          </a:p>
          <a:p>
            <a:r>
              <a:rPr lang="cs-CZ" sz="1600" dirty="0"/>
              <a:t>Zemědělská 1004, 564 01 Žamberk</a:t>
            </a:r>
          </a:p>
          <a:p>
            <a:r>
              <a:rPr lang="cs-CZ" sz="1600" u="sng" dirty="0">
                <a:hlinkClick r:id="rId4"/>
              </a:rPr>
              <a:t>http://mas.orlicko.cz/</a:t>
            </a:r>
            <a:r>
              <a:rPr lang="cs-CZ" sz="1600" dirty="0"/>
              <a:t> </a:t>
            </a:r>
          </a:p>
        </p:txBody>
      </p:sp>
      <p:pic>
        <p:nvPicPr>
          <p:cNvPr id="5" name="Obrázek 4" descr="Obsah obrázku text, kruh, mapa&#10;&#10;Obsah generovaný pomocí AI může být nesprávný.">
            <a:extLst>
              <a:ext uri="{FF2B5EF4-FFF2-40B4-BE49-F238E27FC236}">
                <a16:creationId xmlns:a16="http://schemas.microsoft.com/office/drawing/2014/main" id="{EAA6054B-8F7F-2F24-92F2-E0151D75DB92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83772" y="20283"/>
            <a:ext cx="1329223" cy="13292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90007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3FC228B-67F4-B4B9-BB1E-92118A70CFA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8">
            <a:extLst>
              <a:ext uri="{FF2B5EF4-FFF2-40B4-BE49-F238E27FC236}">
                <a16:creationId xmlns:a16="http://schemas.microsoft.com/office/drawing/2014/main" id="{1C0FCF50-F157-201B-42EE-5BFB47F4375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0339" y="1580584"/>
            <a:ext cx="8172908" cy="1985159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lvl="0">
              <a:spcAft>
                <a:spcPts val="1800"/>
              </a:spcAft>
            </a:pPr>
            <a:r>
              <a:rPr lang="cs-CZ" sz="3200" b="1" u="sng" dirty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Použité zkratky v prezentaci</a:t>
            </a:r>
          </a:p>
          <a:p>
            <a:pPr lvl="0">
              <a:lnSpc>
                <a:spcPct val="150000"/>
              </a:lnSpc>
            </a:pPr>
            <a:endParaRPr lang="cs-CZ" sz="2400" dirty="0"/>
          </a:p>
          <a:p>
            <a:pPr algn="just"/>
            <a:endParaRPr lang="cs-CZ" sz="1600" b="1" dirty="0"/>
          </a:p>
          <a:p>
            <a:pPr algn="ctr" fontAlgn="auto">
              <a:spcBef>
                <a:spcPct val="50000"/>
              </a:spcBef>
              <a:spcAft>
                <a:spcPts val="0"/>
              </a:spcAft>
              <a:defRPr/>
            </a:pPr>
            <a:endParaRPr lang="cs-CZ" altLang="cs-CZ" sz="1600" b="1" u="sng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Obrázek 3" descr="Obsah obrázku mapa, text&#10;&#10;Popis vygenerován s vysokou mírou spolehlivosti">
            <a:extLst>
              <a:ext uri="{FF2B5EF4-FFF2-40B4-BE49-F238E27FC236}">
                <a16:creationId xmlns:a16="http://schemas.microsoft.com/office/drawing/2014/main" id="{99F724A6-AFB1-8C4B-D0ED-43FF04A1C42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996739"/>
          </a:xfrm>
          <a:prstGeom prst="rect">
            <a:avLst/>
          </a:prstGeom>
        </p:spPr>
      </p:pic>
      <p:pic>
        <p:nvPicPr>
          <p:cNvPr id="6" name="Obrázek 5" descr="Obsah obrázku text, kruh, mapa&#10;&#10;Obsah generovaný pomocí AI může být nesprávný.">
            <a:extLst>
              <a:ext uri="{FF2B5EF4-FFF2-40B4-BE49-F238E27FC236}">
                <a16:creationId xmlns:a16="http://schemas.microsoft.com/office/drawing/2014/main" id="{A98CF265-2448-04A1-593A-0F2A9BFAA0B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83772" y="20283"/>
            <a:ext cx="1329223" cy="1329223"/>
          </a:xfrm>
          <a:prstGeom prst="rect">
            <a:avLst/>
          </a:prstGeom>
        </p:spPr>
      </p:pic>
      <p:graphicFrame>
        <p:nvGraphicFramePr>
          <p:cNvPr id="8" name="Tabulka 7">
            <a:extLst>
              <a:ext uri="{FF2B5EF4-FFF2-40B4-BE49-F238E27FC236}">
                <a16:creationId xmlns:a16="http://schemas.microsoft.com/office/drawing/2014/main" id="{019DF3DE-9378-AF5C-2DD0-E3285A5CCB7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58106996"/>
              </p:ext>
            </p:extLst>
          </p:nvPr>
        </p:nvGraphicFramePr>
        <p:xfrm>
          <a:off x="755576" y="2996952"/>
          <a:ext cx="6012668" cy="2446414"/>
        </p:xfrm>
        <a:graphic>
          <a:graphicData uri="http://schemas.openxmlformats.org/drawingml/2006/table">
            <a:tbl>
              <a:tblPr firstRow="1" bandRow="1">
                <a:tableStyleId>{8A107856-5554-42FB-B03E-39F5DBC370BA}</a:tableStyleId>
              </a:tblPr>
              <a:tblGrid>
                <a:gridCol w="2124236">
                  <a:extLst>
                    <a:ext uri="{9D8B030D-6E8A-4147-A177-3AD203B41FA5}">
                      <a16:colId xmlns:a16="http://schemas.microsoft.com/office/drawing/2014/main" val="4060664900"/>
                    </a:ext>
                  </a:extLst>
                </a:gridCol>
                <a:gridCol w="3888432">
                  <a:extLst>
                    <a:ext uri="{9D8B030D-6E8A-4147-A177-3AD203B41FA5}">
                      <a16:colId xmlns:a16="http://schemas.microsoft.com/office/drawing/2014/main" val="1231813367"/>
                    </a:ext>
                  </a:extLst>
                </a:gridCol>
              </a:tblGrid>
              <a:tr h="624069">
                <a:tc>
                  <a:txBody>
                    <a:bodyPr/>
                    <a:lstStyle/>
                    <a:p>
                      <a:pPr algn="ctr"/>
                      <a:r>
                        <a:rPr lang="cs-CZ" sz="2800" b="1" dirty="0"/>
                        <a:t>ŽOD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800" b="1" dirty="0"/>
                        <a:t>Žádost o dotaci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74919"/>
                  </a:ext>
                </a:extLst>
              </a:tr>
              <a:tr h="624069">
                <a:tc>
                  <a:txBody>
                    <a:bodyPr/>
                    <a:lstStyle/>
                    <a:p>
                      <a:pPr algn="ctr"/>
                      <a:r>
                        <a:rPr lang="cs-CZ" sz="2800" b="1" dirty="0"/>
                        <a:t>ŽOP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800" b="1" dirty="0"/>
                        <a:t>Žádost o platbu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975162290"/>
                  </a:ext>
                </a:extLst>
              </a:tr>
              <a:tr h="599138">
                <a:tc>
                  <a:txBody>
                    <a:bodyPr/>
                    <a:lstStyle/>
                    <a:p>
                      <a:pPr algn="ctr"/>
                      <a:r>
                        <a:rPr lang="cs-CZ" sz="2800" b="1" dirty="0"/>
                        <a:t>PF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800" b="1" dirty="0"/>
                        <a:t>Portál farmáře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329812735"/>
                  </a:ext>
                </a:extLst>
              </a:tr>
              <a:tr h="599138">
                <a:tc>
                  <a:txBody>
                    <a:bodyPr/>
                    <a:lstStyle/>
                    <a:p>
                      <a:pPr algn="ctr"/>
                      <a:r>
                        <a:rPr lang="cs-CZ" sz="2800" b="1" dirty="0"/>
                        <a:t>PK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800" b="1" dirty="0"/>
                        <a:t>Preferenční kritérium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7198277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891140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8"/>
          <p:cNvSpPr txBox="1">
            <a:spLocks noChangeArrowheads="1"/>
          </p:cNvSpPr>
          <p:nvPr/>
        </p:nvSpPr>
        <p:spPr bwMode="auto">
          <a:xfrm>
            <a:off x="107504" y="1268760"/>
            <a:ext cx="8784976" cy="101566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lvl="0"/>
            <a:r>
              <a:rPr lang="cs-CZ" sz="2400" b="1" u="sng" dirty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HARMONOGRAM Vaší žádosti o dotaci</a:t>
            </a:r>
          </a:p>
          <a:p>
            <a:endParaRPr lang="cs-CZ" sz="2000" dirty="0"/>
          </a:p>
          <a:p>
            <a:pPr>
              <a:tabLst>
                <a:tab pos="5834063" algn="l"/>
              </a:tabLst>
            </a:pPr>
            <a:r>
              <a:rPr lang="cs-CZ" sz="1600" dirty="0"/>
              <a:t>	</a:t>
            </a:r>
            <a:endParaRPr lang="cs-CZ" sz="1600" b="1" dirty="0"/>
          </a:p>
        </p:txBody>
      </p:sp>
      <p:pic>
        <p:nvPicPr>
          <p:cNvPr id="4" name="Obrázek 3" descr="Obsah obrázku mapa, text&#10;&#10;Popis vygenerován s vysokou mírou spolehlivosti">
            <a:extLst>
              <a:ext uri="{FF2B5EF4-FFF2-40B4-BE49-F238E27FC236}">
                <a16:creationId xmlns:a16="http://schemas.microsoft.com/office/drawing/2014/main" id="{B267656F-A716-49BB-8752-EA853C537E09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996739"/>
          </a:xfrm>
          <a:prstGeom prst="rect">
            <a:avLst/>
          </a:prstGeom>
        </p:spPr>
      </p:pic>
      <p:graphicFrame>
        <p:nvGraphicFramePr>
          <p:cNvPr id="2" name="Tabulka 2">
            <a:extLst>
              <a:ext uri="{FF2B5EF4-FFF2-40B4-BE49-F238E27FC236}">
                <a16:creationId xmlns:a16="http://schemas.microsoft.com/office/drawing/2014/main" id="{B1EA8D6A-1583-4FAF-8C66-198FE9C8B3B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9557832"/>
              </p:ext>
            </p:extLst>
          </p:nvPr>
        </p:nvGraphicFramePr>
        <p:xfrm>
          <a:off x="179512" y="1924191"/>
          <a:ext cx="8784976" cy="375412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3517034">
                  <a:extLst>
                    <a:ext uri="{9D8B030D-6E8A-4147-A177-3AD203B41FA5}">
                      <a16:colId xmlns:a16="http://schemas.microsoft.com/office/drawing/2014/main" val="2497333823"/>
                    </a:ext>
                  </a:extLst>
                </a:gridCol>
                <a:gridCol w="5267942">
                  <a:extLst>
                    <a:ext uri="{9D8B030D-6E8A-4147-A177-3AD203B41FA5}">
                      <a16:colId xmlns:a16="http://schemas.microsoft.com/office/drawing/2014/main" val="75536733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Přímý nákup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147967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/>
                        <a:t>Termín finálního podání ŽOD přes PF na SZIF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 30. 6. 2026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688607893"/>
                  </a:ext>
                </a:extLst>
              </a:tr>
              <a:tr h="471368">
                <a:tc>
                  <a:txBody>
                    <a:bodyPr/>
                    <a:lstStyle/>
                    <a:p>
                      <a:r>
                        <a:rPr lang="cs-CZ" dirty="0"/>
                        <a:t>Kontrola přijatelnosti, administrativní kontrola Vaší Žádosti o dotaci ze strany SZIF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90488" indent="-90488" algn="l" defTabSz="914400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*červenec – říjen 2026 (případná výzva SZIF do 70 kalendářních dní)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506014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b="1" dirty="0"/>
                        <a:t>Podpis dohody = „JISTOTA DOTACE“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* listopad – prosinec 2026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38466671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/>
                        <a:t>Doložení Aktualizovaného formuláře Žádosti o dotaci a všech podkladů k výběru dodavatele na MAS             SZIF</a:t>
                      </a:r>
                      <a:endParaRPr lang="cs-CZ" i="1" dirty="0">
                        <a:highlight>
                          <a:srgbClr val="FFFF00"/>
                        </a:highlight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doložení všech podkladů k přímému nákupu až k Žádosti o platbu (termín uveden ve Vaší žádosti o dotaci a následně v Dohodě o poskytnutí dotace)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993705319"/>
                  </a:ext>
                </a:extLst>
              </a:tr>
            </a:tbl>
          </a:graphicData>
        </a:graphic>
      </p:graphicFrame>
      <p:sp>
        <p:nvSpPr>
          <p:cNvPr id="5" name="TextovéPole 4">
            <a:extLst>
              <a:ext uri="{FF2B5EF4-FFF2-40B4-BE49-F238E27FC236}">
                <a16:creationId xmlns:a16="http://schemas.microsoft.com/office/drawing/2014/main" id="{2A20608F-EFB6-354D-0E5A-4703D533496B}"/>
              </a:ext>
            </a:extLst>
          </p:cNvPr>
          <p:cNvSpPr txBox="1"/>
          <p:nvPr/>
        </p:nvSpPr>
        <p:spPr>
          <a:xfrm>
            <a:off x="179512" y="5852474"/>
            <a:ext cx="84235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/>
              <a:t>* </a:t>
            </a:r>
            <a:r>
              <a:rPr lang="cs-CZ" sz="1200" i="1" dirty="0"/>
              <a:t>od 7 - 10/2026 je avizovaná dlouhodobá odstávka systému PF, na základě toho uvedené termíny berte jako orientační</a:t>
            </a:r>
          </a:p>
        </p:txBody>
      </p:sp>
      <p:pic>
        <p:nvPicPr>
          <p:cNvPr id="6" name="Obrázek 5" descr="Obsah obrázku text, kruh, mapa&#10;&#10;Obsah generovaný pomocí AI může být nesprávný.">
            <a:extLst>
              <a:ext uri="{FF2B5EF4-FFF2-40B4-BE49-F238E27FC236}">
                <a16:creationId xmlns:a16="http://schemas.microsoft.com/office/drawing/2014/main" id="{257B3EFB-E6D9-CB3A-89AC-2B710CE1BCDA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83772" y="20283"/>
            <a:ext cx="1329223" cy="1329223"/>
          </a:xfrm>
          <a:prstGeom prst="rect">
            <a:avLst/>
          </a:prstGeom>
        </p:spPr>
      </p:pic>
      <p:sp>
        <p:nvSpPr>
          <p:cNvPr id="7" name="Šipka: doprava 6">
            <a:extLst>
              <a:ext uri="{FF2B5EF4-FFF2-40B4-BE49-F238E27FC236}">
                <a16:creationId xmlns:a16="http://schemas.microsoft.com/office/drawing/2014/main" id="{FABAD909-D015-25B3-C990-CE206DA5F667}"/>
              </a:ext>
            </a:extLst>
          </p:cNvPr>
          <p:cNvSpPr/>
          <p:nvPr/>
        </p:nvSpPr>
        <p:spPr>
          <a:xfrm>
            <a:off x="827584" y="5373216"/>
            <a:ext cx="432048" cy="216024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32399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8"/>
          <p:cNvSpPr txBox="1">
            <a:spLocks noChangeArrowheads="1"/>
          </p:cNvSpPr>
          <p:nvPr/>
        </p:nvSpPr>
        <p:spPr bwMode="auto">
          <a:xfrm>
            <a:off x="299408" y="1556792"/>
            <a:ext cx="8568952" cy="3982629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lang="cs-CZ" sz="2400" b="1" u="sng" dirty="0">
                <a:solidFill>
                  <a:schemeClr val="accent6">
                    <a:lumMod val="75000"/>
                  </a:schemeClr>
                </a:solidFill>
              </a:rPr>
              <a:t>Portál farmáře – „doručení dokumentu“</a:t>
            </a:r>
          </a:p>
          <a:p>
            <a:endParaRPr lang="cs-CZ" sz="1000" dirty="0"/>
          </a:p>
          <a:p>
            <a:pPr algn="just">
              <a:lnSpc>
                <a:spcPct val="110000"/>
              </a:lnSpc>
            </a:pPr>
            <a:r>
              <a:rPr lang="cs-CZ" b="1" u="sng" dirty="0">
                <a:solidFill>
                  <a:srgbClr val="000000"/>
                </a:solidFill>
                <a:latin typeface="Arial" panose="020B0604020202020204" pitchFamily="34" charset="0"/>
              </a:rPr>
              <a:t>Nově doručené dokumenty </a:t>
            </a:r>
            <a:r>
              <a:rPr lang="cs-CZ" dirty="0"/>
              <a:t>( např. výzvy k doplnění, výzva k podpisu Dohody o poskytnutí dotace, atd.) chodí  do  „schránky“ na Portálu farmáře.</a:t>
            </a:r>
            <a:endParaRPr lang="cs-CZ" sz="1800" b="1" i="0" u="sng" strike="noStrike" baseline="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algn="just">
              <a:lnSpc>
                <a:spcPct val="110000"/>
              </a:lnSpc>
            </a:pPr>
            <a:endParaRPr lang="cs-CZ" b="1" u="sng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>
              <a:lnSpc>
                <a:spcPct val="110000"/>
              </a:lnSpc>
            </a:pPr>
            <a:r>
              <a:rPr lang="cs-CZ" sz="1800" i="0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Nastavení zasílání zpráv prostřednictvím e-mailu  z Portálu farmáře – </a:t>
            </a:r>
            <a:r>
              <a:rPr lang="cs-CZ" sz="1800" i="1" strike="noStrike" baseline="0" dirty="0">
                <a:solidFill>
                  <a:srgbClr val="000000"/>
                </a:solidFill>
                <a:latin typeface="Arial" panose="020B0604020202020204" pitchFamily="34" charset="0"/>
                <a:hlinkClick r:id="rId2"/>
              </a:rPr>
              <a:t>návod ZDE</a:t>
            </a:r>
            <a:endParaRPr lang="cs-CZ" sz="1800" b="0" i="0" u="none" strike="noStrike" baseline="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algn="just">
              <a:lnSpc>
                <a:spcPct val="110000"/>
              </a:lnSpc>
            </a:pPr>
            <a:endParaRPr lang="cs-CZ" sz="16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algn="just">
              <a:lnSpc>
                <a:spcPct val="110000"/>
              </a:lnSpc>
            </a:pPr>
            <a:r>
              <a:rPr lang="cs-CZ" dirty="0">
                <a:solidFill>
                  <a:srgbClr val="000000"/>
                </a:solidFill>
                <a:latin typeface="Arial" panose="020B0604020202020204" pitchFamily="34" charset="0"/>
              </a:rPr>
              <a:t>Žadateli je dokument doručen okamžikem, </a:t>
            </a:r>
            <a:r>
              <a:rPr lang="cs-CZ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kdy se do datové schránky přihlásí osoba, která má s ohledem na rozsah svého oprávnění přístup k dodanému dokumentu. Nepřihlásí-li se do datové schránky tato osoba ve lhůtě 10 dnů ode dne, kdy byl dokument dodán do datové schránky, považuje se tento dokument za doručený posledním dnem této lhůty. </a:t>
            </a:r>
          </a:p>
          <a:p>
            <a:pPr algn="just"/>
            <a:endParaRPr lang="cs-CZ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4" name="Obrázek 3" descr="Obsah obrázku mapa, text&#10;&#10;Popis vygenerován s vysokou mírou spolehlivosti">
            <a:extLst>
              <a:ext uri="{FF2B5EF4-FFF2-40B4-BE49-F238E27FC236}">
                <a16:creationId xmlns:a16="http://schemas.microsoft.com/office/drawing/2014/main" id="{B267656F-A716-49BB-8752-EA853C537E09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996739"/>
          </a:xfrm>
          <a:prstGeom prst="rect">
            <a:avLst/>
          </a:prstGeom>
        </p:spPr>
      </p:pic>
      <p:pic>
        <p:nvPicPr>
          <p:cNvPr id="2" name="Obrázek 1" descr="Obsah obrázku text, kruh, mapa&#10;&#10;Obsah generovaný pomocí AI může být nesprávný.">
            <a:extLst>
              <a:ext uri="{FF2B5EF4-FFF2-40B4-BE49-F238E27FC236}">
                <a16:creationId xmlns:a16="http://schemas.microsoft.com/office/drawing/2014/main" id="{BA0CAE35-C21F-D661-C6CD-D3A9282E1AC6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83772" y="20283"/>
            <a:ext cx="1329223" cy="13292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77931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B9E60C6-0976-2790-BF85-B59A1CCE203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8">
            <a:extLst>
              <a:ext uri="{FF2B5EF4-FFF2-40B4-BE49-F238E27FC236}">
                <a16:creationId xmlns:a16="http://schemas.microsoft.com/office/drawing/2014/main" id="{70A76579-D2A6-69DF-A67A-A8AF08CA760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3762" y="1196752"/>
            <a:ext cx="8100646" cy="499059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cs-CZ" sz="2400" b="1" u="sng" dirty="0">
                <a:solidFill>
                  <a:schemeClr val="accent6">
                    <a:lumMod val="75000"/>
                  </a:schemeClr>
                </a:solidFill>
              </a:rPr>
              <a:t>Podání ŽOD s přílohami přes PF na SZIF</a:t>
            </a:r>
          </a:p>
          <a:p>
            <a:endParaRPr lang="cs-CZ" sz="2400" b="1" u="sng" dirty="0">
              <a:solidFill>
                <a:schemeClr val="accent6">
                  <a:lumMod val="75000"/>
                </a:schemeClr>
              </a:solidFill>
            </a:endParaRP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dirty="0"/>
              <a:t>ŽOD byla ze strany MAS elektronicky podepsána a byla zaslána zpět přes PF žadateli</a:t>
            </a:r>
          </a:p>
          <a:p>
            <a:pPr>
              <a:spcAft>
                <a:spcPts val="600"/>
              </a:spcAft>
            </a:pPr>
            <a:endParaRPr lang="cs-CZ" dirty="0"/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dirty="0"/>
              <a:t>provedení kontroly vložených dokumentů na PF ze strany žadatele</a:t>
            </a:r>
          </a:p>
          <a:p>
            <a:pPr>
              <a:spcAft>
                <a:spcPts val="600"/>
              </a:spcAft>
            </a:pPr>
            <a:endParaRPr lang="cs-CZ" dirty="0"/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b="1" u="sng" dirty="0"/>
              <a:t>pro úspěšné dokončení administrace je nutné podepsanou žádost podat na RO SZIF prostřednictvím Portálu farmáře NEJPOZDĚJI do 30. 6. 2026 </a:t>
            </a:r>
            <a:r>
              <a:rPr lang="cs-CZ" u="sng" dirty="0">
                <a:hlinkClick r:id="rId3"/>
              </a:rPr>
              <a:t>NÁVOD ZDE</a:t>
            </a:r>
            <a:endParaRPr lang="cs-CZ" u="sng" dirty="0"/>
          </a:p>
          <a:p>
            <a:pPr>
              <a:spcAft>
                <a:spcPts val="600"/>
              </a:spcAft>
            </a:pPr>
            <a:endParaRPr lang="cs-CZ" u="sng" dirty="0"/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dirty="0"/>
              <a:t>po provedení registrace zašlete potvrzení: </a:t>
            </a:r>
            <a:r>
              <a:rPr lang="cs-CZ" dirty="0">
                <a:hlinkClick r:id="rId4"/>
              </a:rPr>
              <a:t>a.brozkova@mas.orlicko.cz</a:t>
            </a:r>
            <a:endParaRPr lang="cs-CZ" dirty="0"/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cs-CZ" dirty="0"/>
          </a:p>
          <a:p>
            <a:pPr algn="ctr"/>
            <a:r>
              <a:rPr lang="cs-CZ" sz="2000" b="1" dirty="0">
                <a:solidFill>
                  <a:schemeClr val="accent6">
                    <a:lumMod val="75000"/>
                  </a:schemeClr>
                </a:solidFill>
              </a:rPr>
              <a:t>!!!!Doporučení nenechávat  podání na poslední možný den!!!!</a:t>
            </a:r>
            <a:endParaRPr lang="cs-CZ" sz="2000" dirty="0">
              <a:solidFill>
                <a:schemeClr val="accent6">
                  <a:lumMod val="75000"/>
                </a:schemeClr>
              </a:solidFill>
            </a:endParaRPr>
          </a:p>
          <a:p>
            <a:endParaRPr lang="cs-CZ" sz="1000" dirty="0"/>
          </a:p>
        </p:txBody>
      </p:sp>
      <p:pic>
        <p:nvPicPr>
          <p:cNvPr id="4" name="Obrázek 3" descr="Obsah obrázku mapa, text&#10;&#10;Popis vygenerován s vysokou mírou spolehlivosti">
            <a:extLst>
              <a:ext uri="{FF2B5EF4-FFF2-40B4-BE49-F238E27FC236}">
                <a16:creationId xmlns:a16="http://schemas.microsoft.com/office/drawing/2014/main" id="{F4D6116B-90FA-49EB-3C85-870FC64D5197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996739"/>
          </a:xfrm>
          <a:prstGeom prst="rect">
            <a:avLst/>
          </a:prstGeom>
        </p:spPr>
      </p:pic>
      <p:pic>
        <p:nvPicPr>
          <p:cNvPr id="2" name="Obrázek 1" descr="Obsah obrázku text, kruh, mapa&#10;&#10;Obsah generovaný pomocí AI může být nesprávný.">
            <a:extLst>
              <a:ext uri="{FF2B5EF4-FFF2-40B4-BE49-F238E27FC236}">
                <a16:creationId xmlns:a16="http://schemas.microsoft.com/office/drawing/2014/main" id="{E356DC3D-DFDB-DF56-5C82-346D0866E730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83772" y="20283"/>
            <a:ext cx="1329223" cy="1329223"/>
          </a:xfrm>
          <a:prstGeom prst="rect">
            <a:avLst/>
          </a:prstGeom>
        </p:spPr>
      </p:pic>
      <p:sp>
        <p:nvSpPr>
          <p:cNvPr id="5" name="Šipka: dolů 4">
            <a:extLst>
              <a:ext uri="{FF2B5EF4-FFF2-40B4-BE49-F238E27FC236}">
                <a16:creationId xmlns:a16="http://schemas.microsoft.com/office/drawing/2014/main" id="{41EABA6A-8B1C-C25D-7B97-5E3724637AA2}"/>
              </a:ext>
            </a:extLst>
          </p:cNvPr>
          <p:cNvSpPr/>
          <p:nvPr/>
        </p:nvSpPr>
        <p:spPr>
          <a:xfrm flipH="1">
            <a:off x="3324532" y="2473657"/>
            <a:ext cx="216024" cy="288032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6" name="Šipka: dolů 5">
            <a:extLst>
              <a:ext uri="{FF2B5EF4-FFF2-40B4-BE49-F238E27FC236}">
                <a16:creationId xmlns:a16="http://schemas.microsoft.com/office/drawing/2014/main" id="{A26E36D3-E558-01C3-9853-C678090BFB83}"/>
              </a:ext>
            </a:extLst>
          </p:cNvPr>
          <p:cNvSpPr/>
          <p:nvPr/>
        </p:nvSpPr>
        <p:spPr>
          <a:xfrm flipH="1">
            <a:off x="3320244" y="3284984"/>
            <a:ext cx="216024" cy="288032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7" name="Šipka: dolů 6">
            <a:extLst>
              <a:ext uri="{FF2B5EF4-FFF2-40B4-BE49-F238E27FC236}">
                <a16:creationId xmlns:a16="http://schemas.microsoft.com/office/drawing/2014/main" id="{42A81446-AB8A-627B-C961-D1E9BD685152}"/>
              </a:ext>
            </a:extLst>
          </p:cNvPr>
          <p:cNvSpPr/>
          <p:nvPr/>
        </p:nvSpPr>
        <p:spPr>
          <a:xfrm flipH="1">
            <a:off x="3320244" y="4420565"/>
            <a:ext cx="216024" cy="288032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8505871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8"/>
          <p:cNvSpPr txBox="1">
            <a:spLocks noChangeArrowheads="1"/>
          </p:cNvSpPr>
          <p:nvPr/>
        </p:nvSpPr>
        <p:spPr bwMode="auto">
          <a:xfrm>
            <a:off x="216269" y="1327068"/>
            <a:ext cx="8100147" cy="335886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110000"/>
              </a:lnSpc>
              <a:spcAft>
                <a:spcPts val="1200"/>
              </a:spcAft>
            </a:pPr>
            <a:r>
              <a:rPr lang="cs-CZ" sz="2400" b="1" u="sng" dirty="0">
                <a:solidFill>
                  <a:schemeClr val="accent6">
                    <a:lumMod val="75000"/>
                  </a:schemeClr>
                </a:solidFill>
              </a:rPr>
              <a:t>Kontrola přijatelnosti, administrativní kontrola </a:t>
            </a:r>
          </a:p>
          <a:p>
            <a:pPr>
              <a:lnSpc>
                <a:spcPct val="110000"/>
              </a:lnSpc>
              <a:spcAft>
                <a:spcPts val="1200"/>
              </a:spcAft>
            </a:pPr>
            <a:endParaRPr lang="cs-CZ" sz="800" b="1" u="sng" dirty="0">
              <a:solidFill>
                <a:schemeClr val="accent6">
                  <a:lumMod val="75000"/>
                </a:schemeClr>
              </a:solidFill>
            </a:endParaRPr>
          </a:p>
          <a:p>
            <a:pPr marL="285750" indent="-285750">
              <a:lnSpc>
                <a:spcPct val="110000"/>
              </a:lnSpc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cs-CZ" dirty="0"/>
              <a:t>kontrolu provádí RO SZIF HK</a:t>
            </a:r>
          </a:p>
          <a:p>
            <a:pPr marL="285750" indent="-285750">
              <a:lnSpc>
                <a:spcPct val="110000"/>
              </a:lnSpc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cs-CZ" u="sng" dirty="0"/>
              <a:t>u žádostí s přímým nákupem </a:t>
            </a:r>
            <a:r>
              <a:rPr lang="cs-CZ" dirty="0"/>
              <a:t>- zahájena kontrola již po zaregistrování žádosti na RO SZIF (pozn. přímý nákup se dokládá až při </a:t>
            </a:r>
            <a:r>
              <a:rPr lang="cs-CZ" b="1" dirty="0"/>
              <a:t>žádosti o platbu!!!) 	 žadatelé budou vyzývání k případnému doplnění ŽOD již během konce léta - podzimu 2026</a:t>
            </a:r>
            <a:endParaRPr lang="cs-CZ" dirty="0"/>
          </a:p>
          <a:p>
            <a:pPr>
              <a:lnSpc>
                <a:spcPct val="110000"/>
              </a:lnSpc>
            </a:pPr>
            <a:endParaRPr lang="cs-CZ" b="1" u="sng" dirty="0">
              <a:solidFill>
                <a:schemeClr val="accent6">
                  <a:lumMod val="75000"/>
                </a:schemeClr>
              </a:solidFill>
            </a:endParaRPr>
          </a:p>
          <a:p>
            <a:pPr>
              <a:lnSpc>
                <a:spcPct val="110000"/>
              </a:lnSpc>
              <a:spcAft>
                <a:spcPts val="300"/>
              </a:spcAft>
            </a:pPr>
            <a:endParaRPr lang="cs-CZ" b="1" u="sng" dirty="0">
              <a:solidFill>
                <a:schemeClr val="accent6">
                  <a:lumMod val="75000"/>
                </a:schemeClr>
              </a:solidFill>
            </a:endParaRPr>
          </a:p>
        </p:txBody>
      </p:sp>
      <p:pic>
        <p:nvPicPr>
          <p:cNvPr id="4" name="Obrázek 3" descr="Obsah obrázku mapa, text&#10;&#10;Popis vygenerován s vysokou mírou spolehlivosti">
            <a:extLst>
              <a:ext uri="{FF2B5EF4-FFF2-40B4-BE49-F238E27FC236}">
                <a16:creationId xmlns:a16="http://schemas.microsoft.com/office/drawing/2014/main" id="{B267656F-A716-49BB-8752-EA853C537E0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996739"/>
          </a:xfrm>
          <a:prstGeom prst="rect">
            <a:avLst/>
          </a:prstGeom>
        </p:spPr>
      </p:pic>
      <p:sp>
        <p:nvSpPr>
          <p:cNvPr id="3" name="Šipka: doprava 2">
            <a:extLst>
              <a:ext uri="{FF2B5EF4-FFF2-40B4-BE49-F238E27FC236}">
                <a16:creationId xmlns:a16="http://schemas.microsoft.com/office/drawing/2014/main" id="{2862AD5E-A6E8-BC45-E00A-34EF92FB7276}"/>
              </a:ext>
            </a:extLst>
          </p:cNvPr>
          <p:cNvSpPr/>
          <p:nvPr/>
        </p:nvSpPr>
        <p:spPr>
          <a:xfrm flipV="1">
            <a:off x="1691680" y="3356992"/>
            <a:ext cx="360040" cy="144015"/>
          </a:xfrm>
          <a:prstGeom prst="rightArrow">
            <a:avLst/>
          </a:prstGeom>
          <a:ln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pic>
        <p:nvPicPr>
          <p:cNvPr id="2" name="Obrázek 1" descr="Obsah obrázku text, kruh, mapa&#10;&#10;Obsah generovaný pomocí AI může být nesprávný.">
            <a:extLst>
              <a:ext uri="{FF2B5EF4-FFF2-40B4-BE49-F238E27FC236}">
                <a16:creationId xmlns:a16="http://schemas.microsoft.com/office/drawing/2014/main" id="{62166CFF-A659-4E8E-26F6-7D55BB910EFA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83772" y="20283"/>
            <a:ext cx="1329223" cy="13292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588888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8"/>
          <p:cNvSpPr txBox="1">
            <a:spLocks noChangeArrowheads="1"/>
          </p:cNvSpPr>
          <p:nvPr/>
        </p:nvSpPr>
        <p:spPr bwMode="auto">
          <a:xfrm>
            <a:off x="194407" y="1349506"/>
            <a:ext cx="8524687" cy="50783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cs-CZ" sz="2400" b="1" u="sng" dirty="0">
                <a:solidFill>
                  <a:schemeClr val="accent6">
                    <a:lumMod val="75000"/>
                  </a:schemeClr>
                </a:solidFill>
              </a:rPr>
              <a:t>Kontrola přijatelnosti, administrativní kontrola </a:t>
            </a:r>
          </a:p>
          <a:p>
            <a:endParaRPr lang="cs-CZ" sz="800" b="1" u="sng" dirty="0">
              <a:solidFill>
                <a:schemeClr val="accent6">
                  <a:lumMod val="75000"/>
                </a:schemeClr>
              </a:solidFill>
            </a:endParaRPr>
          </a:p>
          <a:p>
            <a:endParaRPr lang="cs-CZ" sz="10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sz="1600" dirty="0"/>
              <a:t>v případě zjištěných odstranitelných nedostatků vyzve RO SZIF žadatele k odstranění konkrétních nedostatků nejpozději:</a:t>
            </a:r>
          </a:p>
          <a:p>
            <a:pPr algn="just"/>
            <a:r>
              <a:rPr lang="cs-CZ" sz="1600" dirty="0"/>
              <a:t>               do 70 kalendářních dnů u přímého nákupu od data podání ŽOD na RO SZIF</a:t>
            </a:r>
          </a:p>
          <a:p>
            <a:pPr algn="just"/>
            <a:endParaRPr lang="cs-CZ" sz="1600" dirty="0"/>
          </a:p>
          <a:p>
            <a:pPr marL="285750" indent="-28575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1600" b="1" u="sng" dirty="0"/>
              <a:t>odstranění nedostatků musí být provedeno </a:t>
            </a:r>
            <a:r>
              <a:rPr lang="cs-CZ" sz="1600" dirty="0"/>
              <a:t>dle „Žádosti o doplnění“ ze SZIF v termínu </a:t>
            </a:r>
            <a:r>
              <a:rPr lang="cs-CZ" sz="1600" b="1" u="sng" dirty="0"/>
              <a:t>do 21 kalendářních dnů </a:t>
            </a:r>
            <a:r>
              <a:rPr lang="cs-CZ" sz="1600" dirty="0"/>
              <a:t>(nahráno na Portál farmáře)</a:t>
            </a:r>
          </a:p>
          <a:p>
            <a:pPr marL="285750" indent="-28575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1600" u="sng" dirty="0"/>
              <a:t>doplnění SZIF</a:t>
            </a:r>
            <a:r>
              <a:rPr lang="cs-CZ" sz="1600" dirty="0"/>
              <a:t> může být ze strany žadatele provedeno pouze 1x        </a:t>
            </a:r>
            <a:r>
              <a:rPr lang="cs-CZ" sz="1600" u="sng" dirty="0"/>
              <a:t>dodatečné doplnění </a:t>
            </a:r>
            <a:r>
              <a:rPr lang="cs-CZ" sz="1600" dirty="0"/>
              <a:t>– v </a:t>
            </a:r>
            <a:r>
              <a:rPr lang="cs-CZ" sz="1600" dirty="0" err="1"/>
              <a:t>indiv</a:t>
            </a:r>
            <a:r>
              <a:rPr lang="cs-CZ" sz="1600" dirty="0"/>
              <a:t>. případech (nejasnosti, dodatečně zjištěné nedostatky), musí být provedeno do 14 dní od doručení výzvy SZIF</a:t>
            </a:r>
          </a:p>
          <a:p>
            <a:pPr marL="542925" indent="-542925" algn="just"/>
            <a:endParaRPr lang="cs-CZ" sz="1600" dirty="0"/>
          </a:p>
          <a:p>
            <a:pPr marL="542925" indent="-542925" algn="just"/>
            <a:r>
              <a:rPr lang="cs-CZ" sz="1600" dirty="0"/>
              <a:t>     *   MAS je v případě potřeby pro žadatele pomocníkem/konzultantem, který dokumentaci k doplnění vč. úprav Žádosti o dotaci pomůže žadateli zkompletovat pro podání na SZIF</a:t>
            </a:r>
          </a:p>
          <a:p>
            <a:pPr marL="542925" indent="-542925" algn="just"/>
            <a:r>
              <a:rPr lang="cs-CZ" sz="1600" dirty="0"/>
              <a:t>     *   !!! </a:t>
            </a:r>
            <a:r>
              <a:rPr lang="cs-CZ" sz="1600" b="1" u="sng" dirty="0"/>
              <a:t>MAS musí aktualizovaný formulář Žádosti o dotaci elektronicky podepsat</a:t>
            </a:r>
            <a:r>
              <a:rPr lang="cs-CZ" sz="1600" b="1" dirty="0"/>
              <a:t>!!!</a:t>
            </a:r>
            <a:endParaRPr lang="cs-CZ" sz="1600" dirty="0"/>
          </a:p>
          <a:p>
            <a:pPr algn="just"/>
            <a:endParaRPr lang="cs-CZ" sz="1600" dirty="0"/>
          </a:p>
          <a:p>
            <a:pPr algn="just"/>
            <a:r>
              <a:rPr lang="cs-CZ" sz="1600" dirty="0">
                <a:solidFill>
                  <a:schemeClr val="accent6">
                    <a:lumMod val="75000"/>
                  </a:schemeClr>
                </a:solidFill>
              </a:rPr>
              <a:t>Nedojde-li žadatelem k doplnění/ odstranění zjištěných nedostatků v termínu daném ve výzvě k doplnění, bude ze strany SZIF ukončena její administrace!!!</a:t>
            </a:r>
          </a:p>
        </p:txBody>
      </p:sp>
      <p:pic>
        <p:nvPicPr>
          <p:cNvPr id="4" name="Obrázek 3" descr="Obsah obrázku mapa, text&#10;&#10;Popis vygenerován s vysokou mírou spolehlivosti">
            <a:extLst>
              <a:ext uri="{FF2B5EF4-FFF2-40B4-BE49-F238E27FC236}">
                <a16:creationId xmlns:a16="http://schemas.microsoft.com/office/drawing/2014/main" id="{B267656F-A716-49BB-8752-EA853C537E09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996739"/>
          </a:xfrm>
          <a:prstGeom prst="rect">
            <a:avLst/>
          </a:prstGeom>
        </p:spPr>
      </p:pic>
      <p:sp>
        <p:nvSpPr>
          <p:cNvPr id="3" name="Šipka: doprava 2">
            <a:extLst>
              <a:ext uri="{FF2B5EF4-FFF2-40B4-BE49-F238E27FC236}">
                <a16:creationId xmlns:a16="http://schemas.microsoft.com/office/drawing/2014/main" id="{84EB8A95-3692-9DAF-B5F5-4ADAE6C35869}"/>
              </a:ext>
            </a:extLst>
          </p:cNvPr>
          <p:cNvSpPr/>
          <p:nvPr/>
        </p:nvSpPr>
        <p:spPr>
          <a:xfrm>
            <a:off x="572701" y="2623562"/>
            <a:ext cx="365661" cy="72008"/>
          </a:xfrm>
          <a:prstGeom prst="rightArrow">
            <a:avLst/>
          </a:prstGeom>
          <a:ln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2" name="Obrázek 1" descr="Obsah obrázku text, kruh, mapa&#10;&#10;Obsah generovaný pomocí AI může být nesprávný.">
            <a:extLst>
              <a:ext uri="{FF2B5EF4-FFF2-40B4-BE49-F238E27FC236}">
                <a16:creationId xmlns:a16="http://schemas.microsoft.com/office/drawing/2014/main" id="{1BACEC74-BBEA-F6FE-2177-E7054C3FBA40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83772" y="20283"/>
            <a:ext cx="1329223" cy="1329223"/>
          </a:xfrm>
          <a:prstGeom prst="rect">
            <a:avLst/>
          </a:prstGeom>
        </p:spPr>
      </p:pic>
      <p:sp>
        <p:nvSpPr>
          <p:cNvPr id="6" name="Šipka: doprava 5">
            <a:extLst>
              <a:ext uri="{FF2B5EF4-FFF2-40B4-BE49-F238E27FC236}">
                <a16:creationId xmlns:a16="http://schemas.microsoft.com/office/drawing/2014/main" id="{D49C8486-B7C8-9717-29B9-C85110E82035}"/>
              </a:ext>
            </a:extLst>
          </p:cNvPr>
          <p:cNvSpPr/>
          <p:nvPr/>
        </p:nvSpPr>
        <p:spPr>
          <a:xfrm>
            <a:off x="6444208" y="3645024"/>
            <a:ext cx="262201" cy="108012"/>
          </a:xfrm>
          <a:prstGeom prst="rightArrow">
            <a:avLst/>
          </a:prstGeom>
          <a:ln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3402024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Kancelář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18053</TotalTime>
  <Words>3535</Words>
  <Application>Microsoft Office PowerPoint</Application>
  <PresentationFormat>Předvádění na obrazovce (4:3)</PresentationFormat>
  <Paragraphs>349</Paragraphs>
  <Slides>37</Slides>
  <Notes>11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37</vt:i4>
      </vt:variant>
    </vt:vector>
  </HeadingPairs>
  <TitlesOfParts>
    <vt:vector size="42" baseType="lpstr">
      <vt:lpstr>Arial</vt:lpstr>
      <vt:lpstr>Arial Black</vt:lpstr>
      <vt:lpstr>Calibri</vt:lpstr>
      <vt:lpstr>Wingdings</vt:lpstr>
      <vt:lpstr>Motiv systému Office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Vanická</dc:creator>
  <cp:lastModifiedBy>MAS121</cp:lastModifiedBy>
  <cp:revision>764</cp:revision>
  <cp:lastPrinted>2026-06-24T10:10:35Z</cp:lastPrinted>
  <dcterms:created xsi:type="dcterms:W3CDTF">2014-11-09T13:44:28Z</dcterms:created>
  <dcterms:modified xsi:type="dcterms:W3CDTF">2026-06-24T10:33:47Z</dcterms:modified>
</cp:coreProperties>
</file>